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59"/>
  </p:notesMasterIdLst>
  <p:sldIdLst>
    <p:sldId id="2147481220" r:id="rId2"/>
    <p:sldId id="2147481224" r:id="rId3"/>
    <p:sldId id="258" r:id="rId4"/>
    <p:sldId id="259" r:id="rId5"/>
    <p:sldId id="257" r:id="rId6"/>
    <p:sldId id="260" r:id="rId7"/>
    <p:sldId id="261" r:id="rId8"/>
    <p:sldId id="2240" r:id="rId9"/>
    <p:sldId id="262" r:id="rId10"/>
    <p:sldId id="1906" r:id="rId11"/>
    <p:sldId id="1861" r:id="rId12"/>
    <p:sldId id="1907" r:id="rId13"/>
    <p:sldId id="263" r:id="rId14"/>
    <p:sldId id="2147481222" r:id="rId15"/>
    <p:sldId id="265" r:id="rId16"/>
    <p:sldId id="266" r:id="rId17"/>
    <p:sldId id="267" r:id="rId18"/>
    <p:sldId id="268" r:id="rId19"/>
    <p:sldId id="2147481207" r:id="rId20"/>
    <p:sldId id="2147481213" r:id="rId21"/>
    <p:sldId id="2147481208" r:id="rId22"/>
    <p:sldId id="2147481209" r:id="rId23"/>
    <p:sldId id="2147470355" r:id="rId24"/>
    <p:sldId id="2147481210" r:id="rId25"/>
    <p:sldId id="2123258701" r:id="rId26"/>
    <p:sldId id="2147470356" r:id="rId27"/>
    <p:sldId id="2147478754" r:id="rId28"/>
    <p:sldId id="2147481214" r:id="rId29"/>
    <p:sldId id="2147481215" r:id="rId30"/>
    <p:sldId id="2147481216" r:id="rId31"/>
    <p:sldId id="2147481217" r:id="rId32"/>
    <p:sldId id="2147481218" r:id="rId33"/>
    <p:sldId id="2147481219" r:id="rId34"/>
    <p:sldId id="2147481223" r:id="rId35"/>
    <p:sldId id="269" r:id="rId36"/>
    <p:sldId id="270" r:id="rId37"/>
    <p:sldId id="271" r:id="rId38"/>
    <p:sldId id="272" r:id="rId39"/>
    <p:sldId id="264" r:id="rId40"/>
    <p:sldId id="274" r:id="rId41"/>
    <p:sldId id="2147481205" r:id="rId42"/>
    <p:sldId id="2147481206" r:id="rId43"/>
    <p:sldId id="275" r:id="rId44"/>
    <p:sldId id="276" r:id="rId45"/>
    <p:sldId id="277" r:id="rId46"/>
    <p:sldId id="2147481221" r:id="rId47"/>
    <p:sldId id="2147481212" r:id="rId48"/>
    <p:sldId id="282" r:id="rId49"/>
    <p:sldId id="283" r:id="rId50"/>
    <p:sldId id="284" r:id="rId51"/>
    <p:sldId id="285" r:id="rId52"/>
    <p:sldId id="2242" r:id="rId53"/>
    <p:sldId id="2147481225" r:id="rId54"/>
    <p:sldId id="286" r:id="rId55"/>
    <p:sldId id="287" r:id="rId56"/>
    <p:sldId id="288" r:id="rId57"/>
    <p:sldId id="28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DD0"/>
    <a:srgbClr val="2B2B2B"/>
    <a:srgbClr val="394D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07E492-A194-AB45-8086-4559DAB56492}" v="2" dt="2024-11-01T22:48:02.8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49" autoAdjust="0"/>
    <p:restoredTop sz="26391" autoAdjust="0"/>
  </p:normalViewPr>
  <p:slideViewPr>
    <p:cSldViewPr snapToGrid="0" snapToObjects="1">
      <p:cViewPr varScale="1">
        <p:scale>
          <a:sx n="27" d="100"/>
          <a:sy n="27" d="100"/>
        </p:scale>
        <p:origin x="3444" y="48"/>
      </p:cViewPr>
      <p:guideLst>
        <p:guide orient="horz" pos="2160"/>
        <p:guide pos="3840"/>
      </p:guideLst>
    </p:cSldViewPr>
  </p:slideViewPr>
  <p:outlineViewPr>
    <p:cViewPr>
      <p:scale>
        <a:sx n="33" d="100"/>
        <a:sy n="33" d="100"/>
      </p:scale>
      <p:origin x="0" y="-16290"/>
    </p:cViewPr>
  </p:outlineViewPr>
  <p:notesTextViewPr>
    <p:cViewPr>
      <p:scale>
        <a:sx n="100" d="100"/>
        <a:sy n="100" d="100"/>
      </p:scale>
      <p:origin x="0" y="0"/>
    </p:cViewPr>
  </p:notesTextViewPr>
  <p:notesViewPr>
    <p:cSldViewPr snapToGrid="0" snapToObjects="1">
      <p:cViewPr varScale="1">
        <p:scale>
          <a:sx n="121" d="100"/>
          <a:sy n="121" d="100"/>
        </p:scale>
        <p:origin x="5022" y="-10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67BDE8-6945-4434-B1FE-F74871CE087F}" type="doc">
      <dgm:prSet loTypeId="urn:microsoft.com/office/officeart/2005/8/layout/chevron1" loCatId="process" qsTypeId="urn:microsoft.com/office/officeart/2005/8/quickstyle/3d2" qsCatId="3D" csTypeId="urn:microsoft.com/office/officeart/2005/8/colors/colorful1" csCatId="colorful" phldr="1"/>
      <dgm:spPr/>
    </dgm:pt>
    <dgm:pt modelId="{F7A3E20A-DC00-4704-A958-87268906C6FC}">
      <dgm:prSet phldrT="[Text]"/>
      <dgm:spPr/>
      <dgm:t>
        <a:bodyPr/>
        <a:lstStyle/>
        <a:p>
          <a:r>
            <a:rPr lang="en-US" b="1" dirty="0"/>
            <a:t>Define Business Objectives</a:t>
          </a:r>
          <a:endParaRPr lang="en-US" dirty="0"/>
        </a:p>
      </dgm:t>
    </dgm:pt>
    <dgm:pt modelId="{24FD8786-8739-472D-95A1-2C39ADBB99DC}" type="parTrans" cxnId="{688773A5-5AFF-43DA-B23A-624ADBD2A819}">
      <dgm:prSet/>
      <dgm:spPr/>
      <dgm:t>
        <a:bodyPr/>
        <a:lstStyle/>
        <a:p>
          <a:endParaRPr lang="en-US"/>
        </a:p>
      </dgm:t>
    </dgm:pt>
    <dgm:pt modelId="{3603817A-97E7-4371-A942-BD0B7161F3A6}" type="sibTrans" cxnId="{688773A5-5AFF-43DA-B23A-624ADBD2A819}">
      <dgm:prSet/>
      <dgm:spPr/>
      <dgm:t>
        <a:bodyPr/>
        <a:lstStyle/>
        <a:p>
          <a:endParaRPr lang="en-US"/>
        </a:p>
      </dgm:t>
    </dgm:pt>
    <dgm:pt modelId="{06BB379C-9B00-4A93-ACFD-083C7D9F4188}">
      <dgm:prSet phldrT="[Text]"/>
      <dgm:spPr/>
      <dgm:t>
        <a:bodyPr/>
        <a:lstStyle/>
        <a:p>
          <a:r>
            <a:rPr lang="en-US" b="1" dirty="0"/>
            <a:t>Assess Current Infrastructure</a:t>
          </a:r>
          <a:endParaRPr lang="en-US" dirty="0"/>
        </a:p>
      </dgm:t>
    </dgm:pt>
    <dgm:pt modelId="{0BCF5FA4-0EBF-418F-82F0-22926F9D8017}" type="parTrans" cxnId="{FEC1AAD5-E963-49B4-902A-834A55B775CA}">
      <dgm:prSet/>
      <dgm:spPr/>
      <dgm:t>
        <a:bodyPr/>
        <a:lstStyle/>
        <a:p>
          <a:endParaRPr lang="en-US"/>
        </a:p>
      </dgm:t>
    </dgm:pt>
    <dgm:pt modelId="{80A1F4F1-2230-4CDF-96AE-B94833AF2986}" type="sibTrans" cxnId="{FEC1AAD5-E963-49B4-902A-834A55B775CA}">
      <dgm:prSet/>
      <dgm:spPr/>
      <dgm:t>
        <a:bodyPr/>
        <a:lstStyle/>
        <a:p>
          <a:endParaRPr lang="en-US"/>
        </a:p>
      </dgm:t>
    </dgm:pt>
    <dgm:pt modelId="{A1055BF2-F75E-4A8B-BDCC-1ADD69A18AB5}">
      <dgm:prSet phldrT="[Text]"/>
      <dgm:spPr/>
      <dgm:t>
        <a:bodyPr/>
        <a:lstStyle/>
        <a:p>
          <a:r>
            <a:rPr lang="en-US" b="1" dirty="0"/>
            <a:t>Establish a Cloud Strategy</a:t>
          </a:r>
          <a:endParaRPr lang="en-US" dirty="0"/>
        </a:p>
      </dgm:t>
    </dgm:pt>
    <dgm:pt modelId="{EE9C14C3-69F5-459F-9A9B-7EAEB45B4150}" type="parTrans" cxnId="{C1E293E0-1E03-486B-B4B4-17A40B393690}">
      <dgm:prSet/>
      <dgm:spPr/>
      <dgm:t>
        <a:bodyPr/>
        <a:lstStyle/>
        <a:p>
          <a:endParaRPr lang="en-US"/>
        </a:p>
      </dgm:t>
    </dgm:pt>
    <dgm:pt modelId="{82479288-FAC8-449C-9441-3529A64BEE93}" type="sibTrans" cxnId="{C1E293E0-1E03-486B-B4B4-17A40B393690}">
      <dgm:prSet/>
      <dgm:spPr/>
      <dgm:t>
        <a:bodyPr/>
        <a:lstStyle/>
        <a:p>
          <a:endParaRPr lang="en-US"/>
        </a:p>
      </dgm:t>
    </dgm:pt>
    <dgm:pt modelId="{87AC9A08-39B8-4010-8C3D-F695FE8190E5}">
      <dgm:prSet phldrT="[Text]"/>
      <dgm:spPr/>
      <dgm:t>
        <a:bodyPr/>
        <a:lstStyle/>
        <a:p>
          <a:r>
            <a:rPr lang="en-US" b="1"/>
            <a:t>Select Cloud Providers</a:t>
          </a:r>
          <a:endParaRPr lang="en-US" dirty="0"/>
        </a:p>
      </dgm:t>
    </dgm:pt>
    <dgm:pt modelId="{585D54F4-6F4D-4333-B303-5A903F6FA53B}" type="parTrans" cxnId="{E119687D-B397-4148-8CE8-B9B2F354C6CE}">
      <dgm:prSet/>
      <dgm:spPr/>
      <dgm:t>
        <a:bodyPr/>
        <a:lstStyle/>
        <a:p>
          <a:endParaRPr lang="en-US"/>
        </a:p>
      </dgm:t>
    </dgm:pt>
    <dgm:pt modelId="{5C650347-2E60-4F55-80BA-F26F6AAD3C78}" type="sibTrans" cxnId="{E119687D-B397-4148-8CE8-B9B2F354C6CE}">
      <dgm:prSet/>
      <dgm:spPr/>
      <dgm:t>
        <a:bodyPr/>
        <a:lstStyle/>
        <a:p>
          <a:endParaRPr lang="en-US"/>
        </a:p>
      </dgm:t>
    </dgm:pt>
    <dgm:pt modelId="{277AA2A3-73FA-4023-A556-F975455B5A5D}">
      <dgm:prSet phldrT="[Text]"/>
      <dgm:spPr/>
      <dgm:t>
        <a:bodyPr/>
        <a:lstStyle/>
        <a:p>
          <a:r>
            <a:rPr lang="en-US" b="1" dirty="0"/>
            <a:t>Create a Security and Compliance Plan</a:t>
          </a:r>
          <a:endParaRPr lang="en-US" dirty="0"/>
        </a:p>
      </dgm:t>
    </dgm:pt>
    <dgm:pt modelId="{6CD1D5A7-12E0-4BDB-99CA-F760036EBE28}" type="parTrans" cxnId="{30C85FA7-2A8C-4E41-AE0F-0D9E35374E9F}">
      <dgm:prSet/>
      <dgm:spPr/>
      <dgm:t>
        <a:bodyPr/>
        <a:lstStyle/>
        <a:p>
          <a:endParaRPr lang="en-US"/>
        </a:p>
      </dgm:t>
    </dgm:pt>
    <dgm:pt modelId="{0C211BBB-028D-4539-8F11-B9A4E12BD52D}" type="sibTrans" cxnId="{30C85FA7-2A8C-4E41-AE0F-0D9E35374E9F}">
      <dgm:prSet/>
      <dgm:spPr/>
      <dgm:t>
        <a:bodyPr/>
        <a:lstStyle/>
        <a:p>
          <a:endParaRPr lang="en-US"/>
        </a:p>
      </dgm:t>
    </dgm:pt>
    <dgm:pt modelId="{D23146C0-8C08-4900-8212-FD0E33C7010C}">
      <dgm:prSet phldrT="[Text]"/>
      <dgm:spPr/>
      <dgm:t>
        <a:bodyPr/>
        <a:lstStyle/>
        <a:p>
          <a:r>
            <a:rPr lang="en-US" b="1" dirty="0"/>
            <a:t>Plan Data Migration and Integration</a:t>
          </a:r>
          <a:endParaRPr lang="en-US" dirty="0"/>
        </a:p>
      </dgm:t>
    </dgm:pt>
    <dgm:pt modelId="{A8E8963A-8A80-4098-B148-A63B9FCB506E}" type="parTrans" cxnId="{960479C3-BB18-42A3-AE12-78B6BECECA53}">
      <dgm:prSet/>
      <dgm:spPr/>
      <dgm:t>
        <a:bodyPr/>
        <a:lstStyle/>
        <a:p>
          <a:endParaRPr lang="en-US"/>
        </a:p>
      </dgm:t>
    </dgm:pt>
    <dgm:pt modelId="{39B82B65-F503-499E-B62D-F0A4CE8545FD}" type="sibTrans" cxnId="{960479C3-BB18-42A3-AE12-78B6BECECA53}">
      <dgm:prSet/>
      <dgm:spPr/>
      <dgm:t>
        <a:bodyPr/>
        <a:lstStyle/>
        <a:p>
          <a:endParaRPr lang="en-US"/>
        </a:p>
      </dgm:t>
    </dgm:pt>
    <dgm:pt modelId="{EA94641E-3960-4EEE-8884-3C432CA823A2}">
      <dgm:prSet phldrT="[Text]"/>
      <dgm:spPr/>
      <dgm:t>
        <a:bodyPr/>
        <a:lstStyle/>
        <a:p>
          <a:r>
            <a:rPr lang="en-US" b="1" dirty="0"/>
            <a:t>Set Up a Pilot Program</a:t>
          </a:r>
          <a:endParaRPr lang="en-US" dirty="0"/>
        </a:p>
      </dgm:t>
    </dgm:pt>
    <dgm:pt modelId="{13DB2310-F2C8-4BF5-BEC5-ADD43F3AC75D}" type="parTrans" cxnId="{0CD7BB61-375D-450B-8332-D7271C8642F6}">
      <dgm:prSet/>
      <dgm:spPr/>
      <dgm:t>
        <a:bodyPr/>
        <a:lstStyle/>
        <a:p>
          <a:endParaRPr lang="en-US"/>
        </a:p>
      </dgm:t>
    </dgm:pt>
    <dgm:pt modelId="{D6219246-01A9-460C-9790-C1C011F57947}" type="sibTrans" cxnId="{0CD7BB61-375D-450B-8332-D7271C8642F6}">
      <dgm:prSet/>
      <dgm:spPr/>
      <dgm:t>
        <a:bodyPr/>
        <a:lstStyle/>
        <a:p>
          <a:endParaRPr lang="en-US"/>
        </a:p>
      </dgm:t>
    </dgm:pt>
    <dgm:pt modelId="{FAF6010B-6F7A-4B01-A594-1A2D97EC453C}">
      <dgm:prSet phldrT="[Text]"/>
      <dgm:spPr/>
      <dgm:t>
        <a:bodyPr/>
        <a:lstStyle/>
        <a:p>
          <a:r>
            <a:rPr lang="en-US" b="1" dirty="0"/>
            <a:t>Establish Cost Management Practices</a:t>
          </a:r>
          <a:endParaRPr lang="en-US" dirty="0"/>
        </a:p>
      </dgm:t>
    </dgm:pt>
    <dgm:pt modelId="{1BF95AD4-8D8F-4E41-88B8-54831B43ADCA}" type="parTrans" cxnId="{09BD74FD-4CE7-4C76-A453-66BDFBFD15D2}">
      <dgm:prSet/>
      <dgm:spPr/>
      <dgm:t>
        <a:bodyPr/>
        <a:lstStyle/>
        <a:p>
          <a:endParaRPr lang="en-US"/>
        </a:p>
      </dgm:t>
    </dgm:pt>
    <dgm:pt modelId="{6C5ACCF2-83C7-45E0-AAF6-135F3511C588}" type="sibTrans" cxnId="{09BD74FD-4CE7-4C76-A453-66BDFBFD15D2}">
      <dgm:prSet/>
      <dgm:spPr/>
      <dgm:t>
        <a:bodyPr/>
        <a:lstStyle/>
        <a:p>
          <a:endParaRPr lang="en-US"/>
        </a:p>
      </dgm:t>
    </dgm:pt>
    <dgm:pt modelId="{B1CC6746-1CBB-4713-B4D0-F3E5C425B4CC}">
      <dgm:prSet phldrT="[Text]"/>
      <dgm:spPr/>
      <dgm:t>
        <a:bodyPr/>
        <a:lstStyle/>
        <a:p>
          <a:r>
            <a:rPr lang="en-US" b="1" dirty="0"/>
            <a:t>Develop Skills and Training Programs</a:t>
          </a:r>
          <a:endParaRPr lang="en-US" dirty="0"/>
        </a:p>
      </dgm:t>
    </dgm:pt>
    <dgm:pt modelId="{EDB44540-62E9-48F1-B78C-AC65568FF881}" type="parTrans" cxnId="{87D4DD78-4ABA-4CE3-86A9-3137CCD20AB7}">
      <dgm:prSet/>
      <dgm:spPr/>
      <dgm:t>
        <a:bodyPr/>
        <a:lstStyle/>
        <a:p>
          <a:endParaRPr lang="en-US"/>
        </a:p>
      </dgm:t>
    </dgm:pt>
    <dgm:pt modelId="{488FCAB4-4AF6-4FA9-B92C-15AD1620CB69}" type="sibTrans" cxnId="{87D4DD78-4ABA-4CE3-86A9-3137CCD20AB7}">
      <dgm:prSet/>
      <dgm:spPr/>
      <dgm:t>
        <a:bodyPr/>
        <a:lstStyle/>
        <a:p>
          <a:endParaRPr lang="en-US"/>
        </a:p>
      </dgm:t>
    </dgm:pt>
    <dgm:pt modelId="{60DCE4BD-C939-40C5-829F-EA33DC6A4721}">
      <dgm:prSet phldrT="[Text]"/>
      <dgm:spPr/>
      <dgm:t>
        <a:bodyPr/>
        <a:lstStyle/>
        <a:p>
          <a:r>
            <a:rPr lang="en-US" b="1" dirty="0"/>
            <a:t>Monitor, Optimize, and Scale</a:t>
          </a:r>
          <a:endParaRPr lang="en-US" dirty="0"/>
        </a:p>
      </dgm:t>
    </dgm:pt>
    <dgm:pt modelId="{4D17786D-1CC5-4AAF-BD6B-3965C8F5F47D}" type="parTrans" cxnId="{7857F884-A833-4D93-94B1-2C4F16B4FE13}">
      <dgm:prSet/>
      <dgm:spPr/>
      <dgm:t>
        <a:bodyPr/>
        <a:lstStyle/>
        <a:p>
          <a:endParaRPr lang="en-US"/>
        </a:p>
      </dgm:t>
    </dgm:pt>
    <dgm:pt modelId="{B420BA5C-4636-4812-8B9A-34EF42717B64}" type="sibTrans" cxnId="{7857F884-A833-4D93-94B1-2C4F16B4FE13}">
      <dgm:prSet/>
      <dgm:spPr/>
      <dgm:t>
        <a:bodyPr/>
        <a:lstStyle/>
        <a:p>
          <a:endParaRPr lang="en-US"/>
        </a:p>
      </dgm:t>
    </dgm:pt>
    <dgm:pt modelId="{D93DEEEA-6A19-486D-A195-025235294F73}" type="pres">
      <dgm:prSet presAssocID="{9F67BDE8-6945-4434-B1FE-F74871CE087F}" presName="Name0" presStyleCnt="0">
        <dgm:presLayoutVars>
          <dgm:dir/>
          <dgm:animLvl val="lvl"/>
          <dgm:resizeHandles val="exact"/>
        </dgm:presLayoutVars>
      </dgm:prSet>
      <dgm:spPr/>
    </dgm:pt>
    <dgm:pt modelId="{FFB8B83B-E80D-4DC3-B70C-D6396060A50A}" type="pres">
      <dgm:prSet presAssocID="{F7A3E20A-DC00-4704-A958-87268906C6FC}" presName="parTxOnly" presStyleLbl="node1" presStyleIdx="0" presStyleCnt="10">
        <dgm:presLayoutVars>
          <dgm:chMax val="0"/>
          <dgm:chPref val="0"/>
          <dgm:bulletEnabled val="1"/>
        </dgm:presLayoutVars>
      </dgm:prSet>
      <dgm:spPr/>
    </dgm:pt>
    <dgm:pt modelId="{A4967BF1-B23D-48CE-96B2-11D9032365B4}" type="pres">
      <dgm:prSet presAssocID="{3603817A-97E7-4371-A942-BD0B7161F3A6}" presName="parTxOnlySpace" presStyleCnt="0"/>
      <dgm:spPr/>
    </dgm:pt>
    <dgm:pt modelId="{F6924BF1-2842-49AE-A76A-17B7286D026D}" type="pres">
      <dgm:prSet presAssocID="{06BB379C-9B00-4A93-ACFD-083C7D9F4188}" presName="parTxOnly" presStyleLbl="node1" presStyleIdx="1" presStyleCnt="10">
        <dgm:presLayoutVars>
          <dgm:chMax val="0"/>
          <dgm:chPref val="0"/>
          <dgm:bulletEnabled val="1"/>
        </dgm:presLayoutVars>
      </dgm:prSet>
      <dgm:spPr/>
    </dgm:pt>
    <dgm:pt modelId="{4469D77A-B866-46F7-B039-F157509229F0}" type="pres">
      <dgm:prSet presAssocID="{80A1F4F1-2230-4CDF-96AE-B94833AF2986}" presName="parTxOnlySpace" presStyleCnt="0"/>
      <dgm:spPr/>
    </dgm:pt>
    <dgm:pt modelId="{643408C0-4B38-4AE7-BBC3-404CC854A5FD}" type="pres">
      <dgm:prSet presAssocID="{A1055BF2-F75E-4A8B-BDCC-1ADD69A18AB5}" presName="parTxOnly" presStyleLbl="node1" presStyleIdx="2" presStyleCnt="10">
        <dgm:presLayoutVars>
          <dgm:chMax val="0"/>
          <dgm:chPref val="0"/>
          <dgm:bulletEnabled val="1"/>
        </dgm:presLayoutVars>
      </dgm:prSet>
      <dgm:spPr/>
    </dgm:pt>
    <dgm:pt modelId="{B3097DCD-D2F6-4AA5-BD8D-ABD61AB64631}" type="pres">
      <dgm:prSet presAssocID="{82479288-FAC8-449C-9441-3529A64BEE93}" presName="parTxOnlySpace" presStyleCnt="0"/>
      <dgm:spPr/>
    </dgm:pt>
    <dgm:pt modelId="{520C67C2-5587-48B9-B9F0-1938D16EA768}" type="pres">
      <dgm:prSet presAssocID="{87AC9A08-39B8-4010-8C3D-F695FE8190E5}" presName="parTxOnly" presStyleLbl="node1" presStyleIdx="3" presStyleCnt="10">
        <dgm:presLayoutVars>
          <dgm:chMax val="0"/>
          <dgm:chPref val="0"/>
          <dgm:bulletEnabled val="1"/>
        </dgm:presLayoutVars>
      </dgm:prSet>
      <dgm:spPr/>
    </dgm:pt>
    <dgm:pt modelId="{22965B92-942A-46AA-8876-162CD6360349}" type="pres">
      <dgm:prSet presAssocID="{5C650347-2E60-4F55-80BA-F26F6AAD3C78}" presName="parTxOnlySpace" presStyleCnt="0"/>
      <dgm:spPr/>
    </dgm:pt>
    <dgm:pt modelId="{D1A7D2A1-C6D7-428D-B4A5-9E2BD2521F51}" type="pres">
      <dgm:prSet presAssocID="{277AA2A3-73FA-4023-A556-F975455B5A5D}" presName="parTxOnly" presStyleLbl="node1" presStyleIdx="4" presStyleCnt="10">
        <dgm:presLayoutVars>
          <dgm:chMax val="0"/>
          <dgm:chPref val="0"/>
          <dgm:bulletEnabled val="1"/>
        </dgm:presLayoutVars>
      </dgm:prSet>
      <dgm:spPr/>
    </dgm:pt>
    <dgm:pt modelId="{5D53BEE2-3A56-4FD0-86B0-C017661FFD1D}" type="pres">
      <dgm:prSet presAssocID="{0C211BBB-028D-4539-8F11-B9A4E12BD52D}" presName="parTxOnlySpace" presStyleCnt="0"/>
      <dgm:spPr/>
    </dgm:pt>
    <dgm:pt modelId="{E7301C42-41DC-4C44-9183-B482082DD019}" type="pres">
      <dgm:prSet presAssocID="{D23146C0-8C08-4900-8212-FD0E33C7010C}" presName="parTxOnly" presStyleLbl="node1" presStyleIdx="5" presStyleCnt="10" custLinFactX="-400111" custLinFactY="35595" custLinFactNeighborX="-500000" custLinFactNeighborY="100000">
        <dgm:presLayoutVars>
          <dgm:chMax val="0"/>
          <dgm:chPref val="0"/>
          <dgm:bulletEnabled val="1"/>
        </dgm:presLayoutVars>
      </dgm:prSet>
      <dgm:spPr/>
    </dgm:pt>
    <dgm:pt modelId="{A005CE35-9723-4821-B14B-1CD13ADD4927}" type="pres">
      <dgm:prSet presAssocID="{39B82B65-F503-499E-B62D-F0A4CE8545FD}" presName="parTxOnlySpace" presStyleCnt="0"/>
      <dgm:spPr/>
    </dgm:pt>
    <dgm:pt modelId="{1AFBDB61-A766-458E-8DEB-49F414616D05}" type="pres">
      <dgm:prSet presAssocID="{EA94641E-3960-4EEE-8884-3C432CA823A2}" presName="parTxOnly" presStyleLbl="node1" presStyleIdx="6" presStyleCnt="10" custLinFactX="-400111" custLinFactY="35595" custLinFactNeighborX="-500000" custLinFactNeighborY="100000">
        <dgm:presLayoutVars>
          <dgm:chMax val="0"/>
          <dgm:chPref val="0"/>
          <dgm:bulletEnabled val="1"/>
        </dgm:presLayoutVars>
      </dgm:prSet>
      <dgm:spPr/>
    </dgm:pt>
    <dgm:pt modelId="{336441EF-F598-4CB1-B66E-8B7F1235F02D}" type="pres">
      <dgm:prSet presAssocID="{D6219246-01A9-460C-9790-C1C011F57947}" presName="parTxOnlySpace" presStyleCnt="0"/>
      <dgm:spPr/>
    </dgm:pt>
    <dgm:pt modelId="{BBC623D6-AEF5-4AD9-B36A-70413A4A99AF}" type="pres">
      <dgm:prSet presAssocID="{FAF6010B-6F7A-4B01-A594-1A2D97EC453C}" presName="parTxOnly" presStyleLbl="node1" presStyleIdx="7" presStyleCnt="10" custLinFactX="-400111" custLinFactY="35595" custLinFactNeighborX="-500000" custLinFactNeighborY="100000">
        <dgm:presLayoutVars>
          <dgm:chMax val="0"/>
          <dgm:chPref val="0"/>
          <dgm:bulletEnabled val="1"/>
        </dgm:presLayoutVars>
      </dgm:prSet>
      <dgm:spPr/>
    </dgm:pt>
    <dgm:pt modelId="{C115118F-896B-4926-AE73-AC6B2E801F76}" type="pres">
      <dgm:prSet presAssocID="{6C5ACCF2-83C7-45E0-AAF6-135F3511C588}" presName="parTxOnlySpace" presStyleCnt="0"/>
      <dgm:spPr/>
    </dgm:pt>
    <dgm:pt modelId="{CE8E510E-89D5-4B25-8C06-94B4C1871ECB}" type="pres">
      <dgm:prSet presAssocID="{B1CC6746-1CBB-4713-B4D0-F3E5C425B4CC}" presName="parTxOnly" presStyleLbl="node1" presStyleIdx="8" presStyleCnt="10" custLinFactX="-400111" custLinFactY="35595" custLinFactNeighborX="-500000" custLinFactNeighborY="100000">
        <dgm:presLayoutVars>
          <dgm:chMax val="0"/>
          <dgm:chPref val="0"/>
          <dgm:bulletEnabled val="1"/>
        </dgm:presLayoutVars>
      </dgm:prSet>
      <dgm:spPr/>
    </dgm:pt>
    <dgm:pt modelId="{CA23F74D-72FA-4C98-B7E9-CD37333A1DFE}" type="pres">
      <dgm:prSet presAssocID="{488FCAB4-4AF6-4FA9-B92C-15AD1620CB69}" presName="parTxOnlySpace" presStyleCnt="0"/>
      <dgm:spPr/>
    </dgm:pt>
    <dgm:pt modelId="{C606611C-ECF0-45B4-A548-0921C408534F}" type="pres">
      <dgm:prSet presAssocID="{60DCE4BD-C939-40C5-829F-EA33DC6A4721}" presName="parTxOnly" presStyleLbl="node1" presStyleIdx="9" presStyleCnt="10" custLinFactX="-400111" custLinFactY="35595" custLinFactNeighborX="-500000" custLinFactNeighborY="100000">
        <dgm:presLayoutVars>
          <dgm:chMax val="0"/>
          <dgm:chPref val="0"/>
          <dgm:bulletEnabled val="1"/>
        </dgm:presLayoutVars>
      </dgm:prSet>
      <dgm:spPr/>
    </dgm:pt>
  </dgm:ptLst>
  <dgm:cxnLst>
    <dgm:cxn modelId="{463E593B-8560-40E9-8C9F-86B0C6C6DF79}" type="presOf" srcId="{B1CC6746-1CBB-4713-B4D0-F3E5C425B4CC}" destId="{CE8E510E-89D5-4B25-8C06-94B4C1871ECB}" srcOrd="0" destOrd="0" presId="urn:microsoft.com/office/officeart/2005/8/layout/chevron1"/>
    <dgm:cxn modelId="{0CD7BB61-375D-450B-8332-D7271C8642F6}" srcId="{9F67BDE8-6945-4434-B1FE-F74871CE087F}" destId="{EA94641E-3960-4EEE-8884-3C432CA823A2}" srcOrd="6" destOrd="0" parTransId="{13DB2310-F2C8-4BF5-BEC5-ADD43F3AC75D}" sibTransId="{D6219246-01A9-460C-9790-C1C011F57947}"/>
    <dgm:cxn modelId="{EA86B74E-1031-4C4F-857B-E2A2C9C591B4}" type="presOf" srcId="{87AC9A08-39B8-4010-8C3D-F695FE8190E5}" destId="{520C67C2-5587-48B9-B9F0-1938D16EA768}" srcOrd="0" destOrd="0" presId="urn:microsoft.com/office/officeart/2005/8/layout/chevron1"/>
    <dgm:cxn modelId="{87D4DD78-4ABA-4CE3-86A9-3137CCD20AB7}" srcId="{9F67BDE8-6945-4434-B1FE-F74871CE087F}" destId="{B1CC6746-1CBB-4713-B4D0-F3E5C425B4CC}" srcOrd="8" destOrd="0" parTransId="{EDB44540-62E9-48F1-B78C-AC65568FF881}" sibTransId="{488FCAB4-4AF6-4FA9-B92C-15AD1620CB69}"/>
    <dgm:cxn modelId="{E119687D-B397-4148-8CE8-B9B2F354C6CE}" srcId="{9F67BDE8-6945-4434-B1FE-F74871CE087F}" destId="{87AC9A08-39B8-4010-8C3D-F695FE8190E5}" srcOrd="3" destOrd="0" parTransId="{585D54F4-6F4D-4333-B303-5A903F6FA53B}" sibTransId="{5C650347-2E60-4F55-80BA-F26F6AAD3C78}"/>
    <dgm:cxn modelId="{7857F884-A833-4D93-94B1-2C4F16B4FE13}" srcId="{9F67BDE8-6945-4434-B1FE-F74871CE087F}" destId="{60DCE4BD-C939-40C5-829F-EA33DC6A4721}" srcOrd="9" destOrd="0" parTransId="{4D17786D-1CC5-4AAF-BD6B-3965C8F5F47D}" sibTransId="{B420BA5C-4636-4812-8B9A-34EF42717B64}"/>
    <dgm:cxn modelId="{71C065A1-CCBE-492E-8C7D-C0662FD3BC77}" type="presOf" srcId="{9F67BDE8-6945-4434-B1FE-F74871CE087F}" destId="{D93DEEEA-6A19-486D-A195-025235294F73}" srcOrd="0" destOrd="0" presId="urn:microsoft.com/office/officeart/2005/8/layout/chevron1"/>
    <dgm:cxn modelId="{688773A5-5AFF-43DA-B23A-624ADBD2A819}" srcId="{9F67BDE8-6945-4434-B1FE-F74871CE087F}" destId="{F7A3E20A-DC00-4704-A958-87268906C6FC}" srcOrd="0" destOrd="0" parTransId="{24FD8786-8739-472D-95A1-2C39ADBB99DC}" sibTransId="{3603817A-97E7-4371-A942-BD0B7161F3A6}"/>
    <dgm:cxn modelId="{30C85FA7-2A8C-4E41-AE0F-0D9E35374E9F}" srcId="{9F67BDE8-6945-4434-B1FE-F74871CE087F}" destId="{277AA2A3-73FA-4023-A556-F975455B5A5D}" srcOrd="4" destOrd="0" parTransId="{6CD1D5A7-12E0-4BDB-99CA-F760036EBE28}" sibTransId="{0C211BBB-028D-4539-8F11-B9A4E12BD52D}"/>
    <dgm:cxn modelId="{4FD170A7-0B59-4A64-8622-52A3314483D8}" type="presOf" srcId="{EA94641E-3960-4EEE-8884-3C432CA823A2}" destId="{1AFBDB61-A766-458E-8DEB-49F414616D05}" srcOrd="0" destOrd="0" presId="urn:microsoft.com/office/officeart/2005/8/layout/chevron1"/>
    <dgm:cxn modelId="{CE7D43AA-638E-451C-BFB7-EA54B009A72A}" type="presOf" srcId="{F7A3E20A-DC00-4704-A958-87268906C6FC}" destId="{FFB8B83B-E80D-4DC3-B70C-D6396060A50A}" srcOrd="0" destOrd="0" presId="urn:microsoft.com/office/officeart/2005/8/layout/chevron1"/>
    <dgm:cxn modelId="{960479C3-BB18-42A3-AE12-78B6BECECA53}" srcId="{9F67BDE8-6945-4434-B1FE-F74871CE087F}" destId="{D23146C0-8C08-4900-8212-FD0E33C7010C}" srcOrd="5" destOrd="0" parTransId="{A8E8963A-8A80-4098-B148-A63B9FCB506E}" sibTransId="{39B82B65-F503-499E-B62D-F0A4CE8545FD}"/>
    <dgm:cxn modelId="{5B1FA3D1-2799-4DA0-9E77-033320FD5C5F}" type="presOf" srcId="{FAF6010B-6F7A-4B01-A594-1A2D97EC453C}" destId="{BBC623D6-AEF5-4AD9-B36A-70413A4A99AF}" srcOrd="0" destOrd="0" presId="urn:microsoft.com/office/officeart/2005/8/layout/chevron1"/>
    <dgm:cxn modelId="{FEC1AAD5-E963-49B4-902A-834A55B775CA}" srcId="{9F67BDE8-6945-4434-B1FE-F74871CE087F}" destId="{06BB379C-9B00-4A93-ACFD-083C7D9F4188}" srcOrd="1" destOrd="0" parTransId="{0BCF5FA4-0EBF-418F-82F0-22926F9D8017}" sibTransId="{80A1F4F1-2230-4CDF-96AE-B94833AF2986}"/>
    <dgm:cxn modelId="{CE5DCBD6-6F57-4C03-968B-FF1475990F94}" type="presOf" srcId="{60DCE4BD-C939-40C5-829F-EA33DC6A4721}" destId="{C606611C-ECF0-45B4-A548-0921C408534F}" srcOrd="0" destOrd="0" presId="urn:microsoft.com/office/officeart/2005/8/layout/chevron1"/>
    <dgm:cxn modelId="{1FC488DA-45C4-4687-BBDF-CCD784683B85}" type="presOf" srcId="{D23146C0-8C08-4900-8212-FD0E33C7010C}" destId="{E7301C42-41DC-4C44-9183-B482082DD019}" srcOrd="0" destOrd="0" presId="urn:microsoft.com/office/officeart/2005/8/layout/chevron1"/>
    <dgm:cxn modelId="{C1E293E0-1E03-486B-B4B4-17A40B393690}" srcId="{9F67BDE8-6945-4434-B1FE-F74871CE087F}" destId="{A1055BF2-F75E-4A8B-BDCC-1ADD69A18AB5}" srcOrd="2" destOrd="0" parTransId="{EE9C14C3-69F5-459F-9A9B-7EAEB45B4150}" sibTransId="{82479288-FAC8-449C-9441-3529A64BEE93}"/>
    <dgm:cxn modelId="{E2CAD7E8-E7EB-4372-82C1-311F5E11D694}" type="presOf" srcId="{A1055BF2-F75E-4A8B-BDCC-1ADD69A18AB5}" destId="{643408C0-4B38-4AE7-BBC3-404CC854A5FD}" srcOrd="0" destOrd="0" presId="urn:microsoft.com/office/officeart/2005/8/layout/chevron1"/>
    <dgm:cxn modelId="{418271F4-F11A-4F82-A5B5-62E611C4D5B7}" type="presOf" srcId="{277AA2A3-73FA-4023-A556-F975455B5A5D}" destId="{D1A7D2A1-C6D7-428D-B4A5-9E2BD2521F51}" srcOrd="0" destOrd="0" presId="urn:microsoft.com/office/officeart/2005/8/layout/chevron1"/>
    <dgm:cxn modelId="{8F30E7FC-F664-4A9D-9296-091310804E0E}" type="presOf" srcId="{06BB379C-9B00-4A93-ACFD-083C7D9F4188}" destId="{F6924BF1-2842-49AE-A76A-17B7286D026D}" srcOrd="0" destOrd="0" presId="urn:microsoft.com/office/officeart/2005/8/layout/chevron1"/>
    <dgm:cxn modelId="{09BD74FD-4CE7-4C76-A453-66BDFBFD15D2}" srcId="{9F67BDE8-6945-4434-B1FE-F74871CE087F}" destId="{FAF6010B-6F7A-4B01-A594-1A2D97EC453C}" srcOrd="7" destOrd="0" parTransId="{1BF95AD4-8D8F-4E41-88B8-54831B43ADCA}" sibTransId="{6C5ACCF2-83C7-45E0-AAF6-135F3511C588}"/>
    <dgm:cxn modelId="{68BD8B89-91B1-4D68-BFA3-5BB3576CC963}" type="presParOf" srcId="{D93DEEEA-6A19-486D-A195-025235294F73}" destId="{FFB8B83B-E80D-4DC3-B70C-D6396060A50A}" srcOrd="0" destOrd="0" presId="urn:microsoft.com/office/officeart/2005/8/layout/chevron1"/>
    <dgm:cxn modelId="{31CF0266-9AAF-4F11-B71C-22D0147668D1}" type="presParOf" srcId="{D93DEEEA-6A19-486D-A195-025235294F73}" destId="{A4967BF1-B23D-48CE-96B2-11D9032365B4}" srcOrd="1" destOrd="0" presId="urn:microsoft.com/office/officeart/2005/8/layout/chevron1"/>
    <dgm:cxn modelId="{E57744F5-9654-458D-A608-2BAA2C702E37}" type="presParOf" srcId="{D93DEEEA-6A19-486D-A195-025235294F73}" destId="{F6924BF1-2842-49AE-A76A-17B7286D026D}" srcOrd="2" destOrd="0" presId="urn:microsoft.com/office/officeart/2005/8/layout/chevron1"/>
    <dgm:cxn modelId="{50F82A34-464B-41AA-BDD0-B0A2B0BFA35E}" type="presParOf" srcId="{D93DEEEA-6A19-486D-A195-025235294F73}" destId="{4469D77A-B866-46F7-B039-F157509229F0}" srcOrd="3" destOrd="0" presId="urn:microsoft.com/office/officeart/2005/8/layout/chevron1"/>
    <dgm:cxn modelId="{F78B29D8-4A80-439D-97B8-886103048CE6}" type="presParOf" srcId="{D93DEEEA-6A19-486D-A195-025235294F73}" destId="{643408C0-4B38-4AE7-BBC3-404CC854A5FD}" srcOrd="4" destOrd="0" presId="urn:microsoft.com/office/officeart/2005/8/layout/chevron1"/>
    <dgm:cxn modelId="{3A50464F-D5D9-4A4A-BA1F-FA81DEBD14BA}" type="presParOf" srcId="{D93DEEEA-6A19-486D-A195-025235294F73}" destId="{B3097DCD-D2F6-4AA5-BD8D-ABD61AB64631}" srcOrd="5" destOrd="0" presId="urn:microsoft.com/office/officeart/2005/8/layout/chevron1"/>
    <dgm:cxn modelId="{8CEB3A09-9037-46F6-BFC0-36FF6EE77D3C}" type="presParOf" srcId="{D93DEEEA-6A19-486D-A195-025235294F73}" destId="{520C67C2-5587-48B9-B9F0-1938D16EA768}" srcOrd="6" destOrd="0" presId="urn:microsoft.com/office/officeart/2005/8/layout/chevron1"/>
    <dgm:cxn modelId="{7049DB9E-1EA8-4DCC-BD75-CBBC1F8DDF87}" type="presParOf" srcId="{D93DEEEA-6A19-486D-A195-025235294F73}" destId="{22965B92-942A-46AA-8876-162CD6360349}" srcOrd="7" destOrd="0" presId="urn:microsoft.com/office/officeart/2005/8/layout/chevron1"/>
    <dgm:cxn modelId="{FB8FBB74-6BE4-48CE-92C2-E618940676F3}" type="presParOf" srcId="{D93DEEEA-6A19-486D-A195-025235294F73}" destId="{D1A7D2A1-C6D7-428D-B4A5-9E2BD2521F51}" srcOrd="8" destOrd="0" presId="urn:microsoft.com/office/officeart/2005/8/layout/chevron1"/>
    <dgm:cxn modelId="{5E4B72AE-2626-423B-B2CE-76DC759129B5}" type="presParOf" srcId="{D93DEEEA-6A19-486D-A195-025235294F73}" destId="{5D53BEE2-3A56-4FD0-86B0-C017661FFD1D}" srcOrd="9" destOrd="0" presId="urn:microsoft.com/office/officeart/2005/8/layout/chevron1"/>
    <dgm:cxn modelId="{88B7D124-B97F-488D-88D7-F1E196ACC224}" type="presParOf" srcId="{D93DEEEA-6A19-486D-A195-025235294F73}" destId="{E7301C42-41DC-4C44-9183-B482082DD019}" srcOrd="10" destOrd="0" presId="urn:microsoft.com/office/officeart/2005/8/layout/chevron1"/>
    <dgm:cxn modelId="{1C72B475-2DA9-4A31-9D1E-C90A3DD800DE}" type="presParOf" srcId="{D93DEEEA-6A19-486D-A195-025235294F73}" destId="{A005CE35-9723-4821-B14B-1CD13ADD4927}" srcOrd="11" destOrd="0" presId="urn:microsoft.com/office/officeart/2005/8/layout/chevron1"/>
    <dgm:cxn modelId="{143D3C01-4F18-4E43-B7C9-F8695FCD58E7}" type="presParOf" srcId="{D93DEEEA-6A19-486D-A195-025235294F73}" destId="{1AFBDB61-A766-458E-8DEB-49F414616D05}" srcOrd="12" destOrd="0" presId="urn:microsoft.com/office/officeart/2005/8/layout/chevron1"/>
    <dgm:cxn modelId="{919E0507-7C0E-4766-AC15-233E120E984D}" type="presParOf" srcId="{D93DEEEA-6A19-486D-A195-025235294F73}" destId="{336441EF-F598-4CB1-B66E-8B7F1235F02D}" srcOrd="13" destOrd="0" presId="urn:microsoft.com/office/officeart/2005/8/layout/chevron1"/>
    <dgm:cxn modelId="{D8DB82C2-9C40-4DB6-B167-BE3345A8AB62}" type="presParOf" srcId="{D93DEEEA-6A19-486D-A195-025235294F73}" destId="{BBC623D6-AEF5-4AD9-B36A-70413A4A99AF}" srcOrd="14" destOrd="0" presId="urn:microsoft.com/office/officeart/2005/8/layout/chevron1"/>
    <dgm:cxn modelId="{5EA4C24E-8F8D-4F50-9EBB-EBBFAA5CA393}" type="presParOf" srcId="{D93DEEEA-6A19-486D-A195-025235294F73}" destId="{C115118F-896B-4926-AE73-AC6B2E801F76}" srcOrd="15" destOrd="0" presId="urn:microsoft.com/office/officeart/2005/8/layout/chevron1"/>
    <dgm:cxn modelId="{5B74BE58-2E73-41DC-88AD-46CE2BAD023C}" type="presParOf" srcId="{D93DEEEA-6A19-486D-A195-025235294F73}" destId="{CE8E510E-89D5-4B25-8C06-94B4C1871ECB}" srcOrd="16" destOrd="0" presId="urn:microsoft.com/office/officeart/2005/8/layout/chevron1"/>
    <dgm:cxn modelId="{85D57296-D749-4764-8ACF-F59A825C9298}" type="presParOf" srcId="{D93DEEEA-6A19-486D-A195-025235294F73}" destId="{CA23F74D-72FA-4C98-B7E9-CD37333A1DFE}" srcOrd="17" destOrd="0" presId="urn:microsoft.com/office/officeart/2005/8/layout/chevron1"/>
    <dgm:cxn modelId="{5F375204-323C-44E0-A6BF-0E377C093F44}" type="presParOf" srcId="{D93DEEEA-6A19-486D-A195-025235294F73}" destId="{C606611C-ECF0-45B4-A548-0921C408534F}" srcOrd="1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B83B-E80D-4DC3-B70C-D6396060A50A}">
      <dsp:nvSpPr>
        <dsp:cNvPr id="0" name=""/>
        <dsp:cNvSpPr/>
      </dsp:nvSpPr>
      <dsp:spPr>
        <a:xfrm>
          <a:off x="1768" y="3290132"/>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Define Business Objectives</a:t>
          </a:r>
          <a:endParaRPr lang="en-US" sz="1000" kern="1200" dirty="0"/>
        </a:p>
      </dsp:txBody>
      <dsp:txXfrm>
        <a:off x="320044" y="3290132"/>
        <a:ext cx="954826" cy="636551"/>
      </dsp:txXfrm>
    </dsp:sp>
    <dsp:sp modelId="{F6924BF1-2842-49AE-A76A-17B7286D026D}">
      <dsp:nvSpPr>
        <dsp:cNvPr id="0" name=""/>
        <dsp:cNvSpPr/>
      </dsp:nvSpPr>
      <dsp:spPr>
        <a:xfrm>
          <a:off x="1434008" y="3290132"/>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Assess Current Infrastructure</a:t>
          </a:r>
          <a:endParaRPr lang="en-US" sz="1000" kern="1200" dirty="0"/>
        </a:p>
      </dsp:txBody>
      <dsp:txXfrm>
        <a:off x="1752284" y="3290132"/>
        <a:ext cx="954826" cy="636551"/>
      </dsp:txXfrm>
    </dsp:sp>
    <dsp:sp modelId="{643408C0-4B38-4AE7-BBC3-404CC854A5FD}">
      <dsp:nvSpPr>
        <dsp:cNvPr id="0" name=""/>
        <dsp:cNvSpPr/>
      </dsp:nvSpPr>
      <dsp:spPr>
        <a:xfrm>
          <a:off x="2866248" y="3290132"/>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a Cloud Strategy</a:t>
          </a:r>
          <a:endParaRPr lang="en-US" sz="1000" kern="1200" dirty="0"/>
        </a:p>
      </dsp:txBody>
      <dsp:txXfrm>
        <a:off x="3184524" y="3290132"/>
        <a:ext cx="954826" cy="636551"/>
      </dsp:txXfrm>
    </dsp:sp>
    <dsp:sp modelId="{520C67C2-5587-48B9-B9F0-1938D16EA768}">
      <dsp:nvSpPr>
        <dsp:cNvPr id="0" name=""/>
        <dsp:cNvSpPr/>
      </dsp:nvSpPr>
      <dsp:spPr>
        <a:xfrm>
          <a:off x="4298488" y="3290132"/>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Select Cloud Providers</a:t>
          </a:r>
          <a:endParaRPr lang="en-US" sz="1000" kern="1200" dirty="0"/>
        </a:p>
      </dsp:txBody>
      <dsp:txXfrm>
        <a:off x="4616764" y="3290132"/>
        <a:ext cx="954826" cy="636551"/>
      </dsp:txXfrm>
    </dsp:sp>
    <dsp:sp modelId="{D1A7D2A1-C6D7-428D-B4A5-9E2BD2521F51}">
      <dsp:nvSpPr>
        <dsp:cNvPr id="0" name=""/>
        <dsp:cNvSpPr/>
      </dsp:nvSpPr>
      <dsp:spPr>
        <a:xfrm>
          <a:off x="5730728" y="3290132"/>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Create a Security and Compliance Plan</a:t>
          </a:r>
          <a:endParaRPr lang="en-US" sz="1000" kern="1200" dirty="0"/>
        </a:p>
      </dsp:txBody>
      <dsp:txXfrm>
        <a:off x="6049004" y="3290132"/>
        <a:ext cx="954826" cy="636551"/>
      </dsp:txXfrm>
    </dsp:sp>
    <dsp:sp modelId="{E7301C42-41DC-4C44-9183-B482082DD019}">
      <dsp:nvSpPr>
        <dsp:cNvPr id="0" name=""/>
        <dsp:cNvSpPr/>
      </dsp:nvSpPr>
      <dsp:spPr>
        <a:xfrm>
          <a:off x="1" y="4153263"/>
          <a:ext cx="1591377" cy="636551"/>
        </a:xfrm>
        <a:prstGeom prst="chevron">
          <a:avLst/>
        </a:prstGeom>
        <a:solidFill>
          <a:schemeClr val="accent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Plan Data Migration and Integration</a:t>
          </a:r>
          <a:endParaRPr lang="en-US" sz="1000" kern="1200" dirty="0"/>
        </a:p>
      </dsp:txBody>
      <dsp:txXfrm>
        <a:off x="318277" y="4153263"/>
        <a:ext cx="954826" cy="636551"/>
      </dsp:txXfrm>
    </dsp:sp>
    <dsp:sp modelId="{1AFBDB61-A766-458E-8DEB-49F414616D05}">
      <dsp:nvSpPr>
        <dsp:cNvPr id="0" name=""/>
        <dsp:cNvSpPr/>
      </dsp:nvSpPr>
      <dsp:spPr>
        <a:xfrm>
          <a:off x="1432241" y="4153263"/>
          <a:ext cx="1591377" cy="636551"/>
        </a:xfrm>
        <a:prstGeom prst="chevron">
          <a:avLst/>
        </a:prstGeom>
        <a:solidFill>
          <a:schemeClr val="accent3">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Set Up a Pilot Program</a:t>
          </a:r>
          <a:endParaRPr lang="en-US" sz="1000" kern="1200" dirty="0"/>
        </a:p>
      </dsp:txBody>
      <dsp:txXfrm>
        <a:off x="1750517" y="4153263"/>
        <a:ext cx="954826" cy="636551"/>
      </dsp:txXfrm>
    </dsp:sp>
    <dsp:sp modelId="{BBC623D6-AEF5-4AD9-B36A-70413A4A99AF}">
      <dsp:nvSpPr>
        <dsp:cNvPr id="0" name=""/>
        <dsp:cNvSpPr/>
      </dsp:nvSpPr>
      <dsp:spPr>
        <a:xfrm>
          <a:off x="2864481" y="4153263"/>
          <a:ext cx="1591377" cy="636551"/>
        </a:xfrm>
        <a:prstGeom prst="chevron">
          <a:avLst/>
        </a:prstGeom>
        <a:solidFill>
          <a:schemeClr val="accent4">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Establish Cost Management Practices</a:t>
          </a:r>
          <a:endParaRPr lang="en-US" sz="1000" kern="1200" dirty="0"/>
        </a:p>
      </dsp:txBody>
      <dsp:txXfrm>
        <a:off x="3182757" y="4153263"/>
        <a:ext cx="954826" cy="636551"/>
      </dsp:txXfrm>
    </dsp:sp>
    <dsp:sp modelId="{CE8E510E-89D5-4B25-8C06-94B4C1871ECB}">
      <dsp:nvSpPr>
        <dsp:cNvPr id="0" name=""/>
        <dsp:cNvSpPr/>
      </dsp:nvSpPr>
      <dsp:spPr>
        <a:xfrm>
          <a:off x="4296721" y="4153263"/>
          <a:ext cx="1591377" cy="636551"/>
        </a:xfrm>
        <a:prstGeom prst="chevron">
          <a:avLst/>
        </a:prstGeom>
        <a:solidFill>
          <a:schemeClr val="accent5">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Develop Skills and Training Programs</a:t>
          </a:r>
          <a:endParaRPr lang="en-US" sz="1000" kern="1200" dirty="0"/>
        </a:p>
      </dsp:txBody>
      <dsp:txXfrm>
        <a:off x="4614997" y="4153263"/>
        <a:ext cx="954826" cy="636551"/>
      </dsp:txXfrm>
    </dsp:sp>
    <dsp:sp modelId="{C606611C-ECF0-45B4-A548-0921C408534F}">
      <dsp:nvSpPr>
        <dsp:cNvPr id="0" name=""/>
        <dsp:cNvSpPr/>
      </dsp:nvSpPr>
      <dsp:spPr>
        <a:xfrm>
          <a:off x="5728961" y="4153263"/>
          <a:ext cx="1591377" cy="636551"/>
        </a:xfrm>
        <a:prstGeom prst="chevron">
          <a:avLst/>
        </a:prstGeom>
        <a:solidFill>
          <a:schemeClr val="accent6">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Monitor, Optimize, and Scale</a:t>
          </a:r>
          <a:endParaRPr lang="en-US" sz="1000" kern="1200" dirty="0"/>
        </a:p>
      </dsp:txBody>
      <dsp:txXfrm>
        <a:off x="6047237" y="4153263"/>
        <a:ext cx="954826" cy="6365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11525-9FF1-4FC0-8BB5-D4259767D0F6}" type="datetimeFigureOut">
              <a:rPr lang="en-US" smtClean="0"/>
              <a:t>11/12/2024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5A5BC-4889-41D4-A413-F8BBA21B45F4}" type="slidenum">
              <a:rPr lang="en-US" smtClean="0"/>
              <a:t>‹#›</a:t>
            </a:fld>
            <a:endParaRPr lang="en-US"/>
          </a:p>
        </p:txBody>
      </p:sp>
    </p:spTree>
    <p:extLst>
      <p:ext uri="{BB962C8B-B14F-4D97-AF65-F5344CB8AC3E}">
        <p14:creationId xmlns:p14="http://schemas.microsoft.com/office/powerpoint/2010/main" val="26493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rdweb.wvd.microsoft.com/webclien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a:t>
            </a:fld>
            <a:endParaRPr lang="en-US"/>
          </a:p>
        </p:txBody>
      </p:sp>
    </p:spTree>
    <p:extLst>
      <p:ext uri="{BB962C8B-B14F-4D97-AF65-F5344CB8AC3E}">
        <p14:creationId xmlns:p14="http://schemas.microsoft.com/office/powerpoint/2010/main" val="365595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 private cloud provides an isolated environment exclusively dedicated to one organization, offering enhanced control, security, and customization capabilities. This deployment model is favored by companies that handle sensitive data or operate in regulated industries where data sovereignty and strict compliance are paramount. Private clouds can be deployed on-premises within a company’s own data center or hosted by a third-party provider, depending on the organization’s infrastructure and strategic preferences.</a:t>
            </a:r>
          </a:p>
          <a:p>
            <a:r>
              <a:rPr lang="en-US" sz="1050" b="1" dirty="0"/>
              <a:t>Dedicated Infrastructure</a:t>
            </a:r>
            <a:br>
              <a:rPr lang="en-US" sz="1050" dirty="0"/>
            </a:br>
            <a:r>
              <a:rPr lang="en-US" sz="1050" dirty="0"/>
              <a:t>A private cloud involves dedicated resources, allowing companies to operate with exclusive access to hardware, storage, and networking infrastructure. This exclusive setup prevents shared tenancy, increasing resource reliability and performance predictability for critical applications.</a:t>
            </a:r>
          </a:p>
          <a:p>
            <a:r>
              <a:rPr lang="en-US" sz="1050" b="1" dirty="0"/>
              <a:t>Enhanced Security</a:t>
            </a:r>
            <a:br>
              <a:rPr lang="en-US" sz="1050" dirty="0"/>
            </a:br>
            <a:r>
              <a:rPr lang="en-US" sz="1050" dirty="0"/>
              <a:t>Private clouds deliver robust security, as organizations have complete control over access, authentication, and data protection. With granular security configurations, private clouds meet the stringent requirements of industries like finance, providing secure environments for processing and storing sensitive information.</a:t>
            </a:r>
          </a:p>
          <a:p>
            <a:r>
              <a:rPr lang="en-US" sz="1050" b="1" dirty="0"/>
              <a:t>Compliance and Control</a:t>
            </a:r>
            <a:br>
              <a:rPr lang="en-US" sz="1050" dirty="0"/>
            </a:br>
            <a:r>
              <a:rPr lang="en-US" sz="1050" dirty="0"/>
              <a:t>Private cloud solutions allow organizations to tailor configurations to meet regulatory compliance requirements. By customizing storage, networking, and access controls, companies can ensure that their cloud environment adheres to industry standards, such as those mandated for financial services, healthcare, and government entities.</a:t>
            </a:r>
          </a:p>
          <a:p>
            <a:r>
              <a:rPr lang="en-US" sz="1050" b="1" dirty="0"/>
              <a:t>On-Premises or Hosted</a:t>
            </a:r>
            <a:br>
              <a:rPr lang="en-US" sz="1050" dirty="0"/>
            </a:br>
            <a:r>
              <a:rPr lang="en-US" sz="1050" dirty="0"/>
              <a:t>Organizations can implement private clouds either on their own premises or with a third-party provider offering hosted solutions. On-premises deployment grants full control over physical infrastructure, while hosted private clouds reduce maintenance burdens while still providing the benefits of exclusivity and control. This flexibility allows organizations to choose the deployment model that best aligns with their technical and operational goals.</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700" dirty="0">
                <a:solidFill>
                  <a:srgbClr val="FF0000"/>
                </a:solidFill>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11/12/2024 10:03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238523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public cloud model is built on a shared infrastructure, where cloud providers manage and allocate resources to multiple clients, offering a scalable, cost-effective solution. This model benefits organizations seeking flexible, on-demand access to compute, storage, and networking without the need to maintain hardware or manage physical infrastructure. As a result, the public cloud is a preferred choice for businesses aiming to scale quickly or optimize costs.</a:t>
            </a:r>
          </a:p>
          <a:p>
            <a:r>
              <a:rPr lang="en-US" sz="1200" b="1" dirty="0"/>
              <a:t>Shared Infrastructure</a:t>
            </a:r>
            <a:br>
              <a:rPr lang="en-US" sz="1200" dirty="0"/>
            </a:br>
            <a:r>
              <a:rPr lang="en-US" sz="1200" dirty="0"/>
              <a:t>In a public cloud, resources such as servers, storage, and networking are hosted in a shared environment. Cloud providers like Microsoft, Amazon, and Google handle all aspects of infrastructure management, allowing businesses to focus on application and service delivery without the responsibility of managing physical assets.</a:t>
            </a:r>
          </a:p>
          <a:p>
            <a:r>
              <a:rPr lang="en-US" sz="1200" b="1" dirty="0"/>
              <a:t>Cost Efficiency</a:t>
            </a:r>
            <a:br>
              <a:rPr lang="en-US" sz="1200" dirty="0"/>
            </a:br>
            <a:r>
              <a:rPr lang="en-US" sz="1200" dirty="0"/>
              <a:t>One of the main advantages of public cloud solutions is cost savings. The pay-as-you-go pricing model allows organizations to pay only for the resources they consume, reducing the upfront capital expenditures typically associated with traditional IT infrastructure. This approach is particularly advantageous for businesses with variable workloads.</a:t>
            </a:r>
          </a:p>
          <a:p>
            <a:r>
              <a:rPr lang="en-US" sz="1200" b="1" dirty="0"/>
              <a:t>High Scalability</a:t>
            </a:r>
            <a:br>
              <a:rPr lang="en-US" sz="1200" dirty="0"/>
            </a:br>
            <a:r>
              <a:rPr lang="en-US" sz="1200" dirty="0"/>
              <a:t>Public cloud solutions offer high scalability, enabling organizations to quickly expand resources to meet increased demand or scale down during lower usage periods. This flexibility allows companies to adapt to changing business needs without the delays and costs associated with physical infrastructure changes.</a:t>
            </a:r>
          </a:p>
          <a:p>
            <a:r>
              <a:rPr lang="en-US" sz="1200" b="1" dirty="0"/>
              <a:t>Managed Services</a:t>
            </a:r>
            <a:br>
              <a:rPr lang="en-US" sz="1200" dirty="0"/>
            </a:br>
            <a:r>
              <a:rPr lang="en-US" sz="1200" dirty="0"/>
              <a:t>Public cloud providers deliver a suite of managed services, including regular software updates, security patching, and 24/7 technical support. These managed services free organizations from day-to-day maintenance, allowing IT teams to focus on more strategic initiatives and innovation rather than operational tasks.</a:t>
            </a:r>
          </a:p>
          <a:p>
            <a:endParaRPr lang="en-US"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11/12/2024 10:03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472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Hybrid cloud solutions offer a flexible approach by integrating on-premises, private cloud, and public cloud resources. This model provides the best of both worlds, allowing organizations to maintain sensitive data on private infrastructure while taking advantage of the scalability and cost benefits of the public cloud. For technology leaders, a hybrid approach offers enhanced control, security, and compliance, particularly valuable in industries such as finance where data management and regulatory requirements are critical.</a:t>
            </a:r>
          </a:p>
          <a:p>
            <a:r>
              <a:rPr lang="en-US" sz="1200" b="1" dirty="0"/>
              <a:t>Mixed Deployment</a:t>
            </a:r>
            <a:br>
              <a:rPr lang="en-US" sz="1200" dirty="0"/>
            </a:br>
            <a:r>
              <a:rPr lang="en-US" sz="1200" dirty="0"/>
              <a:t>The hybrid cloud combines various deployment types—on-premises, private cloud, and public cloud—into a single integrated infrastructure. This setup allows organizations to keep some workloads on-premises or within private clouds for security or compliance reasons while moving less sensitive workloads to the public cloud for scalability and efficiency.</a:t>
            </a:r>
          </a:p>
          <a:p>
            <a:r>
              <a:rPr lang="en-US" sz="1200" b="1" dirty="0"/>
              <a:t>Flexibility and Control</a:t>
            </a:r>
            <a:br>
              <a:rPr lang="en-US" sz="1200" dirty="0"/>
            </a:br>
            <a:r>
              <a:rPr lang="en-US" sz="1200" dirty="0"/>
              <a:t>Hybrid cloud offers unmatched flexibility, allowing organizations to place workloads in the most suitable environment based on performance, security, or regulatory needs. This control enables companies to balance public cloud scalability with the dedicated performance of private or on-premises resources.</a:t>
            </a:r>
          </a:p>
          <a:p>
            <a:r>
              <a:rPr lang="en-US" sz="1200" b="1" dirty="0"/>
              <a:t>Enhanced Security Options</a:t>
            </a:r>
            <a:br>
              <a:rPr lang="en-US" sz="1200" dirty="0"/>
            </a:br>
            <a:r>
              <a:rPr lang="en-US" sz="1200" dirty="0"/>
              <a:t>Hybrid cloud solutions are particularly beneficial for industries with stringent security and compliance requirements. Sensitive data can remain within private data centers or private cloud environments, while non-critical applications can leverage the scalability of public cloud infrastructure. This approach allows businesses to maintain compliance with industry regulations while accessing the agility of cloud services.</a:t>
            </a:r>
          </a:p>
          <a:p>
            <a:r>
              <a:rPr lang="en-US" sz="1200" b="1" dirty="0"/>
              <a:t>Seamless Data Flow</a:t>
            </a:r>
            <a:br>
              <a:rPr lang="en-US" sz="1200" dirty="0"/>
            </a:br>
            <a:r>
              <a:rPr lang="en-US" sz="1200" dirty="0"/>
              <a:t>One of the main advantages of hybrid cloud is the seamless flow of data across environments. Consistent data management practices and integration tools allow hybrid environments to operate efficiently, ensuring that data can move smoothly between private and public components as needed.</a:t>
            </a:r>
          </a:p>
          <a:p>
            <a:endParaRPr lang="en-IE" sz="10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000" dirty="0">
                <a:latin typeface="Segoe UI Light" pitchFamily="34" charset="0"/>
              </a:rPr>
              <a:t>https://docs.microsoft.com/learn/modules/describe-cloud-compute/5-define-cloud-models</a:t>
            </a:r>
          </a:p>
          <a:p>
            <a:endParaRPr lang="en-IE" sz="1000" dirty="0">
              <a:latin typeface="Segoe UI Light" pitchFamily="34" charset="0"/>
            </a:endParaRPr>
          </a:p>
        </p:txBody>
      </p:sp>
      <p:sp>
        <p:nvSpPr>
          <p:cNvPr id="4" name="Header Placeholder 3"/>
          <p:cNvSpPr>
            <a:spLocks noGrp="1"/>
          </p:cNvSpPr>
          <p:nvPr>
            <p:ph type="hdr" sz="quarter" idx="10"/>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9427A7F7-BB1E-479D-AFAA-B52F4D0C99F2}" type="datetime8">
              <a:rPr lang="en-US">
                <a:solidFill>
                  <a:prstClr val="black"/>
                </a:solidFill>
                <a:latin typeface="Segoe UI" pitchFamily="34" charset="0"/>
              </a:rPr>
              <a:pPr defTabSz="966577">
                <a:defRPr/>
              </a:pPr>
              <a:t>11/12/2024 10:03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latin typeface="Segoe UI" pitchFamily="34" charset="0"/>
              </a:rPr>
              <a:pPr defTabSz="966577">
                <a:defRPr/>
              </a:pPr>
              <a:t>12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1868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Integrating cloud technology requires a strategic approach, particularly in industries like finance, where security and compliance are paramount. This section will cover essential steps to facilitate successful cloud adoption from a leadership standpoint, aligning initiatives with business objectives and overcoming typical challenges.</a:t>
            </a:r>
          </a:p>
          <a:p>
            <a:r>
              <a:rPr lang="en-US" b="1" dirty="0"/>
              <a:t>Developing a cloud adoption strategy</a:t>
            </a:r>
            <a:br>
              <a:rPr lang="en-US" dirty="0"/>
            </a:br>
            <a:r>
              <a:rPr lang="en-US" dirty="0"/>
              <a:t>To begin, leaders need a clear adoption strategy that prioritizes which workloads to migrate based on the organization’s unique needs and goals. This step is critical in balancing immediate gains with long-term business objectives.</a:t>
            </a:r>
          </a:p>
          <a:p>
            <a:r>
              <a:rPr lang="en-US" b="1" dirty="0"/>
              <a:t>Aligning cloud initiatives with business goals</a:t>
            </a:r>
            <a:br>
              <a:rPr lang="en-US" dirty="0"/>
            </a:br>
            <a:r>
              <a:rPr lang="en-US" dirty="0"/>
              <a:t>Cloud adoption must align with larger business goals, such as enhancing customer experience, improving operational efficiency, and fostering innovation. Leaders should define how cloud capabilities directly contribute to these objectives to maximize value.</a:t>
            </a:r>
          </a:p>
          <a:p>
            <a:r>
              <a:rPr lang="en-US" b="1" dirty="0"/>
              <a:t>Overcoming challenges</a:t>
            </a:r>
            <a:br>
              <a:rPr lang="en-US" dirty="0"/>
            </a:br>
            <a:r>
              <a:rPr lang="en-US" dirty="0" err="1"/>
              <a:t>Challenges</a:t>
            </a:r>
            <a:r>
              <a:rPr lang="en-US" dirty="0"/>
              <a:t> like security concerns and organizational resistance can arise. Leaders can overcome these by implementing robust security measures, conducting regular compliance audits, and fostering a culture of transparency and training.</a:t>
            </a:r>
          </a:p>
          <a:p>
            <a:r>
              <a:rPr lang="en-US" b="1" dirty="0"/>
              <a:t>Ensuring a phased approach</a:t>
            </a:r>
            <a:br>
              <a:rPr lang="en-US" dirty="0"/>
            </a:br>
            <a:r>
              <a:rPr lang="en-US" dirty="0"/>
              <a:t>Implementing cloud technology in phases allows leaders to test, gather feedback, and make iterative improvements. This structured approach reduces risk and provides time for technical adjustments, ensuring smoother cloud adoption.</a:t>
            </a:r>
          </a:p>
        </p:txBody>
      </p:sp>
      <p:sp>
        <p:nvSpPr>
          <p:cNvPr id="4" name="Slide Number Placeholder 3"/>
          <p:cNvSpPr>
            <a:spLocks noGrp="1"/>
          </p:cNvSpPr>
          <p:nvPr>
            <p:ph type="sldNum" sz="quarter" idx="10"/>
          </p:nvPr>
        </p:nvSpPr>
        <p:spPr/>
        <p:txBody>
          <a:bodyPr/>
          <a:lstStyle/>
          <a:p>
            <a:fld id="{F535A5BC-4889-41D4-A413-F8BBA21B45F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will help technology leaders reflect on their diverse experiences with cloud adoption. By discussing wins and challenges, participants will gain insight into the spectrum of experiences and identify common themes, whether in strategic wins or operational challenges.</a:t>
            </a:r>
          </a:p>
          <a:p>
            <a:r>
              <a:rPr lang="en-US" b="1" dirty="0"/>
              <a:t>Purpose</a:t>
            </a:r>
            <a:r>
              <a:rPr lang="en-US" dirty="0"/>
              <a:t>:</a:t>
            </a:r>
            <a:br>
              <a:rPr lang="en-US" dirty="0"/>
            </a:br>
            <a:r>
              <a:rPr lang="en-US" dirty="0"/>
              <a:t>This exercise creates a collaborative space to surface both positive and challenging aspects of cloud adoption. Recognizing achievements alongside challenges can foster a realistic and balanced perspective on what it takes to lead cloud initiatives successfully.</a:t>
            </a:r>
          </a:p>
          <a:p>
            <a:r>
              <a:rPr lang="en-US" b="1" dirty="0"/>
              <a:t>Instructions for Attendees</a:t>
            </a:r>
            <a:r>
              <a:rPr lang="en-US" dirty="0"/>
              <a:t>:</a:t>
            </a:r>
            <a:br>
              <a:rPr lang="en-US" dirty="0"/>
            </a:br>
            <a:r>
              <a:rPr lang="en-US" dirty="0"/>
              <a:t>In small groups, spend five minutes discussing experiences with cloud adoption. Focus on specific wins (such as achieving scalability, improved flexibility, or cost savings) and challenges (like security issues, compliance hurdles, or resistance to change).</a:t>
            </a:r>
          </a:p>
          <a:p>
            <a:r>
              <a:rPr lang="en-US" b="1" dirty="0"/>
              <a:t>Group Share-Out</a:t>
            </a:r>
            <a:r>
              <a:rPr lang="en-US" dirty="0"/>
              <a:t>:</a:t>
            </a:r>
            <a:br>
              <a:rPr lang="en-US" dirty="0"/>
            </a:br>
            <a:r>
              <a:rPr lang="en-US" dirty="0"/>
              <a:t>After five minutes, each table will share one significant win and one key challenge with the entire room. The purpose of this share-out is to highlight common experiences and unique perspectives, setting the stage for the subsequent slides on cloud security, compliance, and cultural adaptation.</a:t>
            </a:r>
          </a:p>
        </p:txBody>
      </p:sp>
      <p:sp>
        <p:nvSpPr>
          <p:cNvPr id="4" name="Slide Number Placeholder 3"/>
          <p:cNvSpPr>
            <a:spLocks noGrp="1"/>
          </p:cNvSpPr>
          <p:nvPr>
            <p:ph type="sldNum" sz="quarter" idx="5"/>
          </p:nvPr>
        </p:nvSpPr>
        <p:spPr/>
        <p:txBody>
          <a:bodyPr/>
          <a:lstStyle/>
          <a:p>
            <a:fld id="{F535A5BC-4889-41D4-A413-F8BBA21B45F4}" type="slidenum">
              <a:rPr lang="en-US" smtClean="0"/>
              <a:t>14</a:t>
            </a:fld>
            <a:endParaRPr lang="en-US"/>
          </a:p>
        </p:txBody>
      </p:sp>
    </p:spTree>
    <p:extLst>
      <p:ext uri="{BB962C8B-B14F-4D97-AF65-F5344CB8AC3E}">
        <p14:creationId xmlns:p14="http://schemas.microsoft.com/office/powerpoint/2010/main" val="2660940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Simple infographic or icons representing each topic for quick visual reference.</a:t>
            </a:r>
          </a:p>
          <a:p>
            <a:r>
              <a:rPr lang="en-US" b="1" dirty="0"/>
              <a:t>Why Azure?</a:t>
            </a:r>
            <a:br>
              <a:rPr lang="en-US" dirty="0"/>
            </a:br>
            <a:r>
              <a:rPr lang="en-US" dirty="0"/>
              <a:t>Highlight Azure's market leadership and trusted reputation among Fortune 500 companies.</a:t>
            </a:r>
          </a:p>
          <a:p>
            <a:r>
              <a:rPr lang="en-US" b="1" dirty="0"/>
              <a:t>Key Services Offered by Azure</a:t>
            </a:r>
            <a:br>
              <a:rPr lang="en-US" dirty="0"/>
            </a:br>
            <a:r>
              <a:rPr lang="en-US" dirty="0"/>
              <a:t>Briefly touch on essential services like compute, storage, networking, and specialized AI tools.</a:t>
            </a:r>
          </a:p>
          <a:p>
            <a:r>
              <a:rPr lang="en-US" b="1" dirty="0"/>
              <a:t>Competitive Advantages</a:t>
            </a:r>
            <a:br>
              <a:rPr lang="en-US" dirty="0"/>
            </a:br>
            <a:r>
              <a:rPr lang="en-US" dirty="0"/>
              <a:t>Emphasize Azure’s unique strengths, including integration with Microsoft products and a wide array of compliance certifications.</a:t>
            </a:r>
          </a:p>
          <a:p>
            <a:r>
              <a:rPr lang="en-US" b="1" dirty="0"/>
              <a:t>Security and Compliance</a:t>
            </a:r>
            <a:br>
              <a:rPr lang="en-US" dirty="0"/>
            </a:br>
            <a:r>
              <a:rPr lang="en-US" dirty="0"/>
              <a:t>Describe Azure’s commitment to data security and meeting industry standards.</a:t>
            </a:r>
          </a:p>
          <a:p>
            <a:r>
              <a:rPr lang="en-US" b="1" dirty="0"/>
              <a:t>Hybrid Cloud Capabilities</a:t>
            </a:r>
            <a:br>
              <a:rPr lang="en-US" dirty="0"/>
            </a:br>
            <a:r>
              <a:rPr lang="en-US" dirty="0"/>
              <a:t>Azure’s hybrid services, such as Azure Arc, enable seamless management across on-premises and cloud.</a:t>
            </a:r>
          </a:p>
          <a:p>
            <a:r>
              <a:rPr lang="en-US" b="1" dirty="0"/>
              <a:t>AI and Machine Learning Integration</a:t>
            </a:r>
            <a:br>
              <a:rPr lang="en-US" dirty="0"/>
            </a:br>
            <a:r>
              <a:rPr lang="en-US" dirty="0"/>
              <a:t>Azure’s robust AI tools make it easy to incorporate machine learning models and cognitive services into applications.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15</a:t>
            </a:fld>
            <a:endParaRPr lang="en-US"/>
          </a:p>
        </p:txBody>
      </p:sp>
    </p:spTree>
    <p:extLst>
      <p:ext uri="{BB962C8B-B14F-4D97-AF65-F5344CB8AC3E}">
        <p14:creationId xmlns:p14="http://schemas.microsoft.com/office/powerpoint/2010/main" val="3736655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Visual</a:t>
            </a:r>
            <a:r>
              <a:rPr dirty="0"/>
              <a:t>: World map with Azure data center locations highlighted.</a:t>
            </a:r>
          </a:p>
          <a:p>
            <a:r>
              <a:rPr lang="en-US" b="1" dirty="0"/>
              <a:t>Microsoft’s Leadership and Global Trust</a:t>
            </a:r>
            <a:br>
              <a:rPr lang="en-US" dirty="0"/>
            </a:br>
            <a:r>
              <a:rPr lang="en-US" dirty="0"/>
              <a:t>Emphasize Azure's reputation in the industry, trusted by leading companies worldwide, especially those with high-security and innovation demands.</a:t>
            </a:r>
          </a:p>
          <a:p>
            <a:r>
              <a:rPr lang="en-US" b="1" dirty="0"/>
              <a:t>Security, Scalability, and Compliance</a:t>
            </a:r>
            <a:br>
              <a:rPr lang="en-US" dirty="0"/>
            </a:br>
            <a:r>
              <a:rPr lang="en-US" dirty="0"/>
              <a:t>Highlight Azure’s strong compliance portfolio and enterprise-grade security measures, assuring leaders that data is protected and compliant with global standards.</a:t>
            </a:r>
          </a:p>
          <a:p>
            <a:r>
              <a:rPr lang="en-US" b="1" dirty="0"/>
              <a:t>Global Infrastructure for High Availability</a:t>
            </a:r>
            <a:br>
              <a:rPr lang="en-US" dirty="0"/>
            </a:br>
            <a:r>
              <a:rPr lang="en-US" dirty="0"/>
              <a:t>Azure’s network of data centers enables businesses to provide low-latency and highly reliable service to users worldwide, minimizing downtime.</a:t>
            </a:r>
          </a:p>
          <a:p>
            <a:r>
              <a:rPr lang="en-US" b="1" dirty="0"/>
              <a:t>Hybrid Cloud and Edge Solutions</a:t>
            </a:r>
            <a:br>
              <a:rPr lang="en-US" dirty="0"/>
            </a:br>
            <a:r>
              <a:rPr lang="en-US" dirty="0"/>
              <a:t>Azure’s hybrid capabilities make it a versatile choice for organizations with both on-premises and cloud resources, helping them bridge systems and expand to edge computing when needed.</a:t>
            </a:r>
          </a:p>
          <a:p>
            <a:r>
              <a:rPr lang="en-US" b="1" dirty="0"/>
              <a:t>AI and Analytics for Insights</a:t>
            </a:r>
            <a:br>
              <a:rPr lang="en-US" dirty="0"/>
            </a:br>
            <a:r>
              <a:rPr lang="en-US" dirty="0"/>
              <a:t>Azure’s suite of AI and analytics tools empower organizations to leverage data effectively, supporting business intelligence, predictive analytics, and decision-making.</a:t>
            </a:r>
          </a:p>
          <a:p>
            <a:r>
              <a:rPr lang="en-US" b="1" dirty="0"/>
              <a:t>Integrated Developer Ecosystem</a:t>
            </a:r>
            <a:br>
              <a:rPr lang="en-US" dirty="0"/>
            </a:br>
            <a:r>
              <a:rPr lang="en-US" dirty="0"/>
              <a:t>Azure is developer-friendly, supporting a wide range of programming languages and DevOps integrations, enabling efficient development and continuous delivery.</a:t>
            </a:r>
          </a:p>
          <a:p>
            <a:r>
              <a:rPr lang="en-US" b="1" dirty="0"/>
              <a:t>Cost Management and Optimization</a:t>
            </a:r>
            <a:br>
              <a:rPr lang="en-US" dirty="0"/>
            </a:br>
            <a:r>
              <a:rPr lang="en-US" dirty="0"/>
              <a:t>Azure provides tools like Cost Management and the Pricing Calculator, helping leaders monitor and optimize cloud spending in line with budget goals.</a:t>
            </a:r>
          </a:p>
        </p:txBody>
      </p:sp>
      <p:sp>
        <p:nvSpPr>
          <p:cNvPr id="4" name="Slide Number Placeholder 3"/>
          <p:cNvSpPr>
            <a:spLocks noGrp="1"/>
          </p:cNvSpPr>
          <p:nvPr>
            <p:ph type="sldNum" sz="quarter" idx="10"/>
          </p:nvPr>
        </p:nvSpPr>
        <p:spPr/>
        <p:txBody>
          <a:bodyPr/>
          <a:lstStyle/>
          <a:p>
            <a:fld id="{F535A5BC-4889-41D4-A413-F8BBA21B45F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Infographic showing Azure’s key services grouped by category (Compute, Storage, Networking, AI).</a:t>
            </a:r>
          </a:p>
          <a:p>
            <a:pPr marL="0" lvl="0" indent="0">
              <a:buNone/>
            </a:pPr>
            <a:endParaRPr/>
          </a:p>
          <a:p>
            <a:pPr marL="0" lvl="0" indent="0">
              <a:buNone/>
            </a:pPr>
            <a:r>
              <a:rPr b="1"/>
              <a:t>Compute</a:t>
            </a:r>
            <a:br/>
            <a:r>
              <a:t>Azure’s virtual machines allow businesses to run applications on virtualized hardware without the need for physical servers.</a:t>
            </a:r>
          </a:p>
          <a:p>
            <a:pPr marL="0" lvl="0" indent="0">
              <a:buNone/>
            </a:pPr>
            <a:endParaRPr/>
          </a:p>
          <a:p>
            <a:pPr marL="0" lvl="0" indent="0">
              <a:buNone/>
            </a:pPr>
            <a:r>
              <a:rPr b="1"/>
              <a:t>Storage</a:t>
            </a:r>
            <a:br/>
            <a:r>
              <a:t>Azure Blob Storage handles unstructured data, while Azure SQL Databases provide secure storage for structured data.</a:t>
            </a:r>
          </a:p>
          <a:p>
            <a:pPr marL="0" lvl="0" indent="0">
              <a:buNone/>
            </a:pPr>
            <a:endParaRPr/>
          </a:p>
          <a:p>
            <a:pPr marL="0" lvl="0" indent="0">
              <a:buNone/>
            </a:pPr>
            <a:r>
              <a:rPr b="1"/>
              <a:t>Networking</a:t>
            </a:r>
            <a:br/>
            <a:r>
              <a:t>Azure’s networking services enable users to connect securely and scale their network infrastructure globally.</a:t>
            </a:r>
          </a:p>
          <a:p>
            <a:pPr marL="0" lvl="0" indent="0">
              <a:buNone/>
            </a:pPr>
            <a:endParaRPr/>
          </a:p>
          <a:p>
            <a:pPr marL="0" lvl="0" indent="0">
              <a:buNone/>
            </a:pPr>
            <a:r>
              <a:rPr b="1"/>
              <a:t>AI and Machine Learning</a:t>
            </a:r>
            <a:br/>
            <a:r>
              <a:t>Azure offers industry-leading AI tools, such as Azure Cognitive Services and Azure Machine Learning, allowing businesses to integrate AI easily into their workflows.</a:t>
            </a:r>
          </a:p>
          <a:p>
            <a:pPr marL="0" lvl="0" indent="0">
              <a:buNone/>
            </a:pPr>
            <a:endParaRPr/>
          </a:p>
          <a:p>
            <a:pPr marL="0" lvl="0" indent="0">
              <a:buNone/>
            </a:pPr>
            <a:r>
              <a:rPr b="1"/>
              <a:t>Hybrid Cloud and Edge Solutions</a:t>
            </a:r>
            <a:br/>
            <a:r>
              <a:t>Azure offers hybrid solutions, including Azure Stack and Azure Arc, allowing businesses to seamlessly manage on-premises, multi-cloud, and edge environments.</a:t>
            </a:r>
          </a:p>
        </p:txBody>
      </p:sp>
      <p:sp>
        <p:nvSpPr>
          <p:cNvPr id="4" name="Slide Number Placeholder 3"/>
          <p:cNvSpPr>
            <a:spLocks noGrp="1"/>
          </p:cNvSpPr>
          <p:nvPr>
            <p:ph type="sldNum" sz="quarter" idx="10"/>
          </p:nvPr>
        </p:nvSpPr>
        <p:spPr/>
        <p:txBody>
          <a:bodyPr/>
          <a:lstStyle/>
          <a:p>
            <a:fld id="{F535A5BC-4889-41D4-A413-F8BBA21B45F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Comparison table of Azure vs. AWS vs. Google Cloud with Azure’s advantages highlighted.</a:t>
            </a:r>
          </a:p>
          <a:p>
            <a:pPr marL="0" lvl="0" indent="0">
              <a:buNone/>
            </a:pPr>
            <a:endParaRPr/>
          </a:p>
          <a:p>
            <a:pPr marL="0" lvl="0" indent="0">
              <a:buNone/>
            </a:pPr>
            <a:r>
              <a:rPr b="1"/>
              <a:t>Hybrid capabilities</a:t>
            </a:r>
            <a:br/>
            <a:r>
              <a:t>Azure leads the market in hybrid cloud solutions, making it easier for companies to manage both on-premises and cloud workloads.</a:t>
            </a:r>
          </a:p>
          <a:p>
            <a:pPr marL="0" lvl="0" indent="0">
              <a:buNone/>
            </a:pPr>
            <a:endParaRPr/>
          </a:p>
          <a:p>
            <a:pPr marL="0" lvl="0" indent="0">
              <a:buNone/>
            </a:pPr>
            <a:r>
              <a:rPr b="1"/>
              <a:t>Security and compliance</a:t>
            </a:r>
            <a:br/>
            <a:r>
              <a:t>Azure has a deep focus on security, offering industry-leading compliance and privacy protections, which is a major advantage over its competitors.</a:t>
            </a:r>
          </a:p>
          <a:p>
            <a:pPr marL="0" lvl="0" indent="0">
              <a:buNone/>
            </a:pPr>
            <a:endParaRPr/>
          </a:p>
          <a:p>
            <a:pPr marL="0" lvl="0" indent="0">
              <a:buNone/>
            </a:pPr>
            <a:r>
              <a:rPr b="1"/>
              <a:t>Integration with Microsoft products</a:t>
            </a:r>
            <a:br/>
            <a:r>
              <a:t>One of Azure’s key strengths is its seamless integration with popular Microsoft products, such as Office 365, Teams, and Dynamics 365, offering users a unified experience.</a:t>
            </a:r>
          </a:p>
        </p:txBody>
      </p:sp>
      <p:sp>
        <p:nvSpPr>
          <p:cNvPr id="4" name="Slide Number Placeholder 3"/>
          <p:cNvSpPr>
            <a:spLocks noGrp="1"/>
          </p:cNvSpPr>
          <p:nvPr>
            <p:ph type="sldNum" sz="quarter" idx="10"/>
          </p:nvPr>
        </p:nvSpPr>
        <p:spPr/>
        <p:txBody>
          <a:bodyPr/>
          <a:lstStyle/>
          <a:p>
            <a:fld id="{F535A5BC-4889-41D4-A413-F8BBA21B45F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Accelerated Innovation and </a:t>
            </a:r>
            <a:r>
              <a:rPr lang="en-US" b="1" dirty="0" err="1"/>
              <a:t>Prototyping</a:t>
            </a:r>
            <a:r>
              <a:rPr lang="en-US" dirty="0" err="1"/>
              <a:t>Quickly</a:t>
            </a:r>
            <a:r>
              <a:rPr lang="en-US" dirty="0"/>
              <a:t> spin up clusters of servers, process and store data, and then decommission resources as needed.</a:t>
            </a:r>
          </a:p>
          <a:p>
            <a:pPr>
              <a:buFont typeface="Arial" panose="020B0604020202020204" pitchFamily="34" charset="0"/>
              <a:buChar char="•"/>
            </a:pPr>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a:t>
            </a:r>
            <a:r>
              <a:rPr lang="en-US" b="1" dirty="0" err="1"/>
              <a:t>Go</a:t>
            </a:r>
            <a:r>
              <a:rPr lang="en-US" dirty="0" err="1"/>
              <a:t>Only</a:t>
            </a:r>
            <a:r>
              <a:rPr lang="en-US" dirty="0"/>
              <a:t> pay for what you use, with no upfront hardware costs.</a:t>
            </a:r>
          </a:p>
          <a:p>
            <a:pPr>
              <a:buFont typeface="Arial" panose="020B0604020202020204" pitchFamily="34" charset="0"/>
              <a:buChar char="•"/>
            </a:pPr>
            <a:r>
              <a:rPr lang="en-US" dirty="0"/>
              <a:t>Save costs by automatically scaling back resources when demand drops.</a:t>
            </a:r>
          </a:p>
          <a:p>
            <a:pPr>
              <a:buFont typeface="Arial" panose="020B0604020202020204" pitchFamily="34" charset="0"/>
              <a:buChar char="•"/>
            </a:pPr>
            <a:r>
              <a:rPr lang="en-US" b="1" dirty="0"/>
              <a:t>Autoscaling for On-Demand </a:t>
            </a:r>
            <a:r>
              <a:rPr lang="en-US" b="1" dirty="0" err="1"/>
              <a:t>Performance</a:t>
            </a:r>
            <a:r>
              <a:rPr lang="en-US" dirty="0" err="1"/>
              <a:t>Automatically</a:t>
            </a:r>
            <a:r>
              <a:rPr lang="en-US" dirty="0"/>
              <a:t> scale resources up based on current demand to maintain performance.</a:t>
            </a:r>
          </a:p>
          <a:p>
            <a:pPr>
              <a:buFont typeface="Arial" panose="020B0604020202020204" pitchFamily="34" charset="0"/>
              <a:buChar char="•"/>
            </a:pPr>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r>
              <a:rPr lang="en-US" dirty="0"/>
              <a:t>99.95%+ uptime SLA with regional redundancy options for business continuity.</a:t>
            </a:r>
          </a:p>
          <a:p>
            <a:pPr>
              <a:buFont typeface="Arial" panose="020B0604020202020204" pitchFamily="34" charset="0"/>
              <a:buChar char="•"/>
            </a:pPr>
            <a:r>
              <a:rPr lang="en-US" b="1" dirty="0"/>
              <a:t>Integrated Security and </a:t>
            </a:r>
            <a:r>
              <a:rPr lang="en-US" b="1" dirty="0" err="1"/>
              <a:t>Compliance</a:t>
            </a:r>
            <a:r>
              <a:rPr lang="en-US" dirty="0" err="1"/>
              <a:t>Built</a:t>
            </a:r>
            <a:r>
              <a:rPr lang="en-US" dirty="0"/>
              <a:t>-in security features with real-time monitoring and compliance with standards like ISO 27001 and GDPR.</a:t>
            </a:r>
          </a:p>
          <a:p>
            <a:pPr>
              <a:buFont typeface="Arial" panose="020B0604020202020204" pitchFamily="34" charset="0"/>
              <a:buChar char="•"/>
            </a:pPr>
            <a:r>
              <a:rPr lang="en-US" b="1" dirty="0"/>
              <a:t>Streamlined Management and Global </a:t>
            </a:r>
            <a:r>
              <a:rPr lang="en-US" b="1" dirty="0" err="1"/>
              <a:t>Reach</a:t>
            </a:r>
            <a:r>
              <a:rPr lang="en-US" dirty="0" err="1"/>
              <a:t>Centralized</a:t>
            </a:r>
            <a:r>
              <a:rPr lang="en-US" dirty="0"/>
              <a:t> control through the Azure Management Portal and access to data centers worldwide for low latency and data residency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19</a:t>
            </a:fld>
            <a:endParaRPr lang="en-US"/>
          </a:p>
        </p:txBody>
      </p:sp>
    </p:spTree>
    <p:extLst>
      <p:ext uri="{BB962C8B-B14F-4D97-AF65-F5344CB8AC3E}">
        <p14:creationId xmlns:p14="http://schemas.microsoft.com/office/powerpoint/2010/main" val="1604329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9E6BA-3591-993E-A86E-74B125C16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0DC58-954A-7EF8-8A7C-CF8587B74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616377-83E6-5A31-39DA-0711C2A4F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C1A8B-87A1-7990-D400-3731C9F8DFEA}"/>
              </a:ext>
            </a:extLst>
          </p:cNvPr>
          <p:cNvSpPr>
            <a:spLocks noGrp="1"/>
          </p:cNvSpPr>
          <p:nvPr>
            <p:ph type="sldNum" sz="quarter" idx="5"/>
          </p:nvPr>
        </p:nvSpPr>
        <p:spPr/>
        <p:txBody>
          <a:bodyPr/>
          <a:lstStyle/>
          <a:p>
            <a:fld id="{F535A5BC-4889-41D4-A413-F8BBA21B45F4}" type="slidenum">
              <a:rPr lang="en-US" smtClean="0"/>
              <a:t>2</a:t>
            </a:fld>
            <a:endParaRPr lang="en-US"/>
          </a:p>
        </p:txBody>
      </p:sp>
    </p:spTree>
    <p:extLst>
      <p:ext uri="{BB962C8B-B14F-4D97-AF65-F5344CB8AC3E}">
        <p14:creationId xmlns:p14="http://schemas.microsoft.com/office/powerpoint/2010/main" val="1488630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delivers a comprehensive desktop and app virtualization solution within Azure. As a flexible and scalable resource, AVD is particularly well-suited for enabling remote work, enhancing app compatibility, and supporting fluctuating workloads. This section introduces technology leadership to the key aspects of AVD and how it can drive operational efficiency while meeting security and compliance needs.</a:t>
            </a:r>
          </a:p>
          <a:p>
            <a:r>
              <a:rPr lang="en-US" b="1" dirty="0"/>
              <a:t>Key Features</a:t>
            </a:r>
            <a:r>
              <a:rPr lang="en-US" dirty="0"/>
              <a:t>: Azure Virtual Desktop offers scalability, built-in security, accessibility across devices, and cost-efficient infrastructure. These features make AVD an adaptable choice for companies needing flexible virtual environments.</a:t>
            </a:r>
          </a:p>
          <a:p>
            <a:r>
              <a:rPr lang="en-US" b="1" dirty="0"/>
              <a:t>Understanding Azure Virtual Desktop</a:t>
            </a:r>
            <a:r>
              <a:rPr lang="en-US" dirty="0"/>
              <a:t>: AVD is a virtualized Windows desktop and app service provided by Azure, allowing secure, remote access to corporate resources, which is especially beneficial in remote and hybrid work scenarios.</a:t>
            </a:r>
          </a:p>
          <a:p>
            <a:r>
              <a:rPr lang="en-US" b="1" dirty="0"/>
              <a:t>The Value of Multi-Session</a:t>
            </a:r>
            <a:r>
              <a:rPr lang="en-US" dirty="0"/>
              <a:t>: Multi-session functionality in AVD allows multiple users to share the same virtual machine resources efficiently, reducing the cost of per-employee infrastructure while maintaining personalized workspaces.</a:t>
            </a:r>
          </a:p>
          <a:p>
            <a:r>
              <a:rPr lang="en-US" b="1" dirty="0"/>
              <a:t>Common Use Cases</a:t>
            </a:r>
            <a:r>
              <a:rPr lang="en-US" dirty="0"/>
              <a:t>: AVD is advantageous in scenarios such as remote work, supporting legacy or specialized applications, and scaling desktops for seasonal workforce demands.</a:t>
            </a:r>
          </a:p>
          <a:p>
            <a:r>
              <a:rPr lang="en-US" b="1" dirty="0"/>
              <a:t>Minimum Requirements</a:t>
            </a:r>
            <a:r>
              <a:rPr lang="en-US" dirty="0"/>
              <a:t>: Deploying AVD requires an Azure subscription linked with Azure AD, a configured virtual network, domain connectivity, and user profile storage. Proper permissions and file-sharing solutions like </a:t>
            </a:r>
            <a:r>
              <a:rPr lang="en-US" dirty="0" err="1"/>
              <a:t>FSLogix</a:t>
            </a:r>
            <a:r>
              <a:rPr lang="en-US" dirty="0"/>
              <a:t> for user profiles are also needed.</a:t>
            </a:r>
          </a:p>
          <a:p>
            <a:r>
              <a:rPr lang="en-US" b="1" dirty="0"/>
              <a:t>Supported Operating Systems</a:t>
            </a:r>
            <a:r>
              <a:rPr lang="en-US" dirty="0"/>
              <a:t>: AVD supports Windows 10 and 11 (single and multi-session), Windows Server 2019, and Windows Server 2022, ensuring a flexible environment compatible with diverse device needs.</a:t>
            </a:r>
          </a:p>
          <a:p>
            <a:r>
              <a:rPr lang="en-US" b="1" dirty="0"/>
              <a:t>AVD Walkthrough</a:t>
            </a:r>
            <a:r>
              <a:rPr lang="en-US" dirty="0"/>
              <a:t>: This demonstration showcases setting up AVD, configuring resources, and using multi-session capabilities to provide a practical guide for optimizing workforce productivity.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20</a:t>
            </a:fld>
            <a:endParaRPr lang="en-US"/>
          </a:p>
        </p:txBody>
      </p:sp>
    </p:spTree>
    <p:extLst>
      <p:ext uri="{BB962C8B-B14F-4D97-AF65-F5344CB8AC3E}">
        <p14:creationId xmlns:p14="http://schemas.microsoft.com/office/powerpoint/2010/main" val="470692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designed to address the modern needs of secure, remote work and resource management through its robust features. As technology leaders consider cloud solutions, AVD’s key features provide insight into how it supports both operational efficiency and cost-effectiveness.</a:t>
            </a:r>
          </a:p>
          <a:p>
            <a:r>
              <a:rPr lang="en-US" b="1" dirty="0"/>
              <a:t>Scalable Infrastructure</a:t>
            </a:r>
            <a:r>
              <a:rPr lang="en-US" dirty="0"/>
              <a:t>: One of AVD’s core benefits is its scalability. With cloud-native infrastructure, it allows organizations to adjust resources based on current demands, making it a flexible solution for handling both everyday and peak workloads.</a:t>
            </a:r>
          </a:p>
          <a:p>
            <a:r>
              <a:rPr lang="en-US" b="1" dirty="0"/>
              <a:t>Enhanced Security</a:t>
            </a:r>
            <a:r>
              <a:rPr lang="en-US" dirty="0"/>
              <a:t>: AVD leverages Azure’s advanced security measures, including identity protection, encryption, and compliance controls, to ensure secure, remote access to critical applications and data without compromising on security standards.</a:t>
            </a:r>
          </a:p>
          <a:p>
            <a:r>
              <a:rPr lang="en-US" b="1" dirty="0"/>
              <a:t>Multi-Session Capability</a:t>
            </a:r>
            <a:r>
              <a:rPr lang="en-US" dirty="0"/>
              <a:t>: By enabling multiple users to operate on a single virtual machine, AVD’s multi-session feature lowers the cost-per-user, making it a highly efficient solution for shared resources while still maintaining a dedicated user experience.</a:t>
            </a:r>
          </a:p>
          <a:p>
            <a:r>
              <a:rPr lang="en-US" b="1" dirty="0"/>
              <a:t>Optimized Cost-Management</a:t>
            </a:r>
            <a:r>
              <a:rPr lang="en-US" dirty="0"/>
              <a:t>: With Azure’s pay-as-you-go model, AVD ensures that organizations only pay for what they use. Coupled with multi-session capability, this approach maximizes resource allocation, keeping operational costs manageable even with fluctuating demands.</a:t>
            </a:r>
          </a:p>
          <a:p>
            <a:r>
              <a:rPr lang="en-US" b="1" dirty="0"/>
              <a:t>Seamless Access Across Devices</a:t>
            </a:r>
            <a:r>
              <a:rPr lang="en-US" dirty="0"/>
              <a:t>: AVD supports access from a wide array of devices, including desktops, tablets, and smartphones, enabling employees to work from virtually anywhere while maintaining productivity and ensuring consistent access to resources.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21</a:t>
            </a:fld>
            <a:endParaRPr lang="en-US"/>
          </a:p>
        </p:txBody>
      </p:sp>
    </p:spTree>
    <p:extLst>
      <p:ext uri="{BB962C8B-B14F-4D97-AF65-F5344CB8AC3E}">
        <p14:creationId xmlns:p14="http://schemas.microsoft.com/office/powerpoint/2010/main" val="3667125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provides a comprehensive, cloud-based solution for virtualizing desktops and applications, designed to address the needs of modern, remote, and hybrid workplaces. AVD is tailored to meet the demands of organizations that require secure, flexible, and centrally managed virtual desktop environments.</a:t>
            </a:r>
          </a:p>
          <a:p>
            <a:r>
              <a:rPr lang="en-US" b="1" dirty="0"/>
              <a:t>Cloud-Based Desktop Virtualization</a:t>
            </a:r>
            <a:r>
              <a:rPr lang="en-US" dirty="0"/>
              <a:t>: AVD delivers virtual desktops and applications via the Azure cloud. This approach eliminates the need for on-premises infrastructure, reducing capital expenses and making remote work highly scalable and manageable.</a:t>
            </a:r>
          </a:p>
          <a:p>
            <a:r>
              <a:rPr lang="en-US" b="1" dirty="0"/>
              <a:t>Secure Remote Access</a:t>
            </a:r>
            <a:r>
              <a:rPr lang="en-US" dirty="0"/>
              <a:t>: With an architecture built on Azure’s security framework, AVD offers a secure access point for remote and hybrid workforces. Security features include identity management, encryption, and compliance with regulatory standards, providing peace of mind that sensitive data remains protected.</a:t>
            </a:r>
          </a:p>
          <a:p>
            <a:r>
              <a:rPr lang="en-US" b="1" dirty="0"/>
              <a:t>Integration with Microsoft 365</a:t>
            </a:r>
            <a:r>
              <a:rPr lang="en-US" dirty="0"/>
              <a:t>: AVD is optimized for Microsoft 365 applications like Word, Excel, and Teams, enabling smooth, high-performance access to familiar tools. This integration supports productivity by ensuring users have the resources they need in a seamless cloud environment.</a:t>
            </a:r>
          </a:p>
          <a:p>
            <a:r>
              <a:rPr lang="en-US" b="1" dirty="0"/>
              <a:t>Flexible Deployment Options</a:t>
            </a:r>
            <a:r>
              <a:rPr lang="en-US" dirty="0"/>
              <a:t>: AVD supports a range of deployment options, allowing access from different devices (PCs, tablets, smartphones) and operating systems (Windows, macOS, iOS, Android). This flexibility ensures that employees can access their virtual desktops regardless of their physical location or device.</a:t>
            </a:r>
          </a:p>
          <a:p>
            <a:r>
              <a:rPr lang="en-US" b="1" dirty="0"/>
              <a:t>Centralized Management</a:t>
            </a:r>
            <a:r>
              <a:rPr lang="en-US" dirty="0"/>
              <a:t>: With AVD, administrators can centrally manage and monitor all virtual desktops, reducing the complexity of desktop management. This feature includes simplified provisioning, scaling, and maintenance, ensuring a cohesive virtual environment that is easy to oversee.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22</a:t>
            </a:fld>
            <a:endParaRPr lang="en-US"/>
          </a:p>
        </p:txBody>
      </p:sp>
    </p:spTree>
    <p:extLst>
      <p:ext uri="{BB962C8B-B14F-4D97-AF65-F5344CB8AC3E}">
        <p14:creationId xmlns:p14="http://schemas.microsoft.com/office/powerpoint/2010/main" val="372348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Multi-session functionality in Azure Virtual Desktop (AVD) is a key feature that enables multiple users to operate on a single virtual machine (VM) instance, enhancing cost efficiency, scalability, and resource optimization. This slide explores how multi-session capability adds value, especially for large enterprises like Bank of America, by supporting a scalable and efficient virtual desktop environment.</a:t>
            </a:r>
          </a:p>
          <a:p>
            <a:r>
              <a:rPr lang="en-US" b="1" dirty="0"/>
              <a:t>Cost Efficiency</a:t>
            </a:r>
            <a:r>
              <a:rPr lang="en-US" dirty="0"/>
              <a:t>: Multi-session architecture allows organizations to reduce costs by hosting multiple user sessions on a single VM. This eliminates the need to allocate individual VMs per user, significantly reducing both hardware and operational costs.</a:t>
            </a:r>
          </a:p>
          <a:p>
            <a:r>
              <a:rPr lang="en-US" b="1" dirty="0"/>
              <a:t>Scalability for Large Teams</a:t>
            </a:r>
            <a:r>
              <a:rPr lang="en-US" dirty="0"/>
              <a:t>: Multi-session functionality is ideal for organizations with large teams, as it allows more users to be supported with minimal infrastructure changes. AVD’s multi-session capacity provides scalability, accommodating a growing workforce without requiring extensive hardware scaling.</a:t>
            </a:r>
          </a:p>
          <a:p>
            <a:r>
              <a:rPr lang="en-US" b="1" dirty="0"/>
              <a:t>Optimized Resource Utilization</a:t>
            </a:r>
            <a:r>
              <a:rPr lang="en-US" dirty="0"/>
              <a:t>: AVD’s multi-session feature optimally utilizes hardware resources by balancing the load across users. This means that resources are allocated dynamically, allowing for efficient handling of varying user demands and ensuring high system availability.</a:t>
            </a:r>
          </a:p>
          <a:p>
            <a:r>
              <a:rPr lang="en-US" b="1" dirty="0"/>
              <a:t>Simplified Management</a:t>
            </a:r>
            <a:r>
              <a:rPr lang="en-US" dirty="0"/>
              <a:t>: Managing fewer VMs while still supporting multiple users streamlines IT operations. IT administrators can reduce the time and effort spent on managing individual VMs for each user, simplifying maintenance, updates, and overall management.</a:t>
            </a:r>
          </a:p>
          <a:p>
            <a:r>
              <a:rPr lang="en-US" b="1" dirty="0"/>
              <a:t>Enhanced Performance for Microsoft 365 Apps</a:t>
            </a:r>
            <a:r>
              <a:rPr lang="en-US" dirty="0"/>
              <a:t>: AVD’s multi-session environment is designed to handle the demands of Microsoft 365 applications. Multiple users can work concurrently with minimal impact on performance, ensuring that essential applications like Excel, Word, and Teams function smoothly, even in high-demand settings.</a:t>
            </a:r>
          </a:p>
          <a:p>
            <a:r>
              <a:rPr lang="en-US" dirty="0"/>
              <a:t>By leveraging multi-session capabilities, technology leaders can optimize resource usage, reduce operational costs, and improve scalability, making AVD an effective solution for enterprise-wide virtual desktop management.</a:t>
            </a:r>
          </a:p>
        </p:txBody>
      </p:sp>
      <p:sp>
        <p:nvSpPr>
          <p:cNvPr id="4" name="Slide Number Placeholder 3"/>
          <p:cNvSpPr>
            <a:spLocks noGrp="1"/>
          </p:cNvSpPr>
          <p:nvPr>
            <p:ph type="sldNum" sz="quarter" idx="5"/>
          </p:nvPr>
        </p:nvSpPr>
        <p:spPr/>
        <p:txBody>
          <a:bodyPr/>
          <a:lstStyle/>
          <a:p>
            <a:pPr defTabSz="483306">
              <a:defRPr/>
            </a:pPr>
            <a:fld id="{E0854EB8-4C4D-4596-9E16-F337F8524D5C}" type="slidenum">
              <a:rPr lang="en-US">
                <a:solidFill>
                  <a:prstClr val="black"/>
                </a:solidFill>
                <a:latin typeface="Aptos" panose="02110004020202020204"/>
              </a:rPr>
              <a:pPr defTabSz="483306">
                <a:defRPr/>
              </a:pPr>
              <a:t>23</a:t>
            </a:fld>
            <a:endParaRPr lang="en-US">
              <a:solidFill>
                <a:prstClr val="black"/>
              </a:solidFill>
              <a:latin typeface="Aptos" panose="02110004020202020204"/>
            </a:endParaRPr>
          </a:p>
        </p:txBody>
      </p:sp>
    </p:spTree>
    <p:extLst>
      <p:ext uri="{BB962C8B-B14F-4D97-AF65-F5344CB8AC3E}">
        <p14:creationId xmlns:p14="http://schemas.microsoft.com/office/powerpoint/2010/main" val="1479452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is adaptable for multiple use cases, making it a valuable asset in various operational scenarios. Key use cases highlighting how AVD supports remote work, disaster recovery, and other critical functions. By leveraging AVD, technology leaders can offer flexible, secure solutions to meet dynamic workforce needs.</a:t>
            </a:r>
          </a:p>
          <a:p>
            <a:r>
              <a:rPr lang="en-US" b="1" dirty="0"/>
              <a:t>Remote Work and Flexibility</a:t>
            </a:r>
            <a:r>
              <a:rPr lang="en-US" dirty="0"/>
              <a:t>: AVD is ideal for remote work scenarios, giving employees secure access to company resources from any location with internet connectivity. This flexibility aligns well with modern work practices, enabling employees to remain productive outside traditional office settings.</a:t>
            </a:r>
          </a:p>
          <a:p>
            <a:r>
              <a:rPr lang="en-US" b="1" dirty="0"/>
              <a:t>Temporary Workforce Solutions</a:t>
            </a:r>
            <a:r>
              <a:rPr lang="en-US" dirty="0"/>
              <a:t>: For organizations with seasonal employees or contractors, AVD enables quick deployment of virtual desktops without significant hardware investments. IT can provide temporary workers with the necessary access and revoke it easily after their term, maintaining operational efficiency and security.</a:t>
            </a:r>
          </a:p>
          <a:p>
            <a:r>
              <a:rPr lang="en-US" b="1" dirty="0"/>
              <a:t>Disaster Recovery and Continuity</a:t>
            </a:r>
            <a:r>
              <a:rPr lang="en-US" dirty="0"/>
              <a:t>: AVD supports business continuity by providing access to essential applications and data during unexpected events or system failures. In the event of a disaster, employees can connect to their virtual desktops from any safe location, ensuring continuity of operations.</a:t>
            </a:r>
          </a:p>
          <a:p>
            <a:r>
              <a:rPr lang="en-US" b="1" dirty="0"/>
              <a:t>Development and Testing Environments</a:t>
            </a:r>
            <a:r>
              <a:rPr lang="en-US" dirty="0"/>
              <a:t>: AVD allows IT departments and developers to create isolated virtual environments for development and testing. This separation ensures that testing activities do not impact the production environment, reducing risk and improving deployment readiness.</a:t>
            </a:r>
          </a:p>
          <a:p>
            <a:r>
              <a:rPr lang="en-US" b="1" dirty="0"/>
              <a:t>Compliance and Security Needs</a:t>
            </a:r>
            <a:r>
              <a:rPr lang="en-US" dirty="0"/>
              <a:t>: Azure’s compliance-aligned infrastructure helps meet the stringent requirements of highly regulated industries. AVD can be configured to restrict access and monitor usage, supporting the security and compliance mandates often required by finance institutions like Bank of America.</a:t>
            </a:r>
          </a:p>
          <a:p>
            <a:r>
              <a:rPr lang="en-US" dirty="0"/>
              <a:t>By understanding these use cases, technology leaders can better align AVD’s capabilities with organizational needs, enhancing flexibility, continuity, and security across various business scenarios.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24</a:t>
            </a:fld>
            <a:endParaRPr lang="en-US"/>
          </a:p>
        </p:txBody>
      </p:sp>
    </p:spTree>
    <p:extLst>
      <p:ext uri="{BB962C8B-B14F-4D97-AF65-F5344CB8AC3E}">
        <p14:creationId xmlns:p14="http://schemas.microsoft.com/office/powerpoint/2010/main" val="1401902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Azure Virtual Desktop (AVD) requires fulfilling specific technical requirements to ensure seamless operation and efficient deployment. This slide outlines the critical path components, from Azure AD integration to network configuration and licensing compliance. These elements are essential to enabling AVD with the necessary resources, security, and accessibility for your organization.</a:t>
            </a:r>
          </a:p>
          <a:p>
            <a:r>
              <a:rPr lang="en-US" b="1" dirty="0"/>
              <a:t>Azure Subscription and AD Connection</a:t>
            </a:r>
            <a:br>
              <a:rPr lang="en-US" dirty="0"/>
            </a:br>
            <a:r>
              <a:rPr lang="en-US" dirty="0"/>
              <a:t>A valid Azure subscription must be connected to an Azure AD Tenant, with access granted to a Global Administrator account for deploying AVD resources. This account enables the foundational setup and configuration tasks necessary to initiate AVD deployment.</a:t>
            </a:r>
          </a:p>
          <a:p>
            <a:r>
              <a:rPr lang="en-US" b="1" dirty="0"/>
              <a:t>AD Domain &amp; Sync Requirements</a:t>
            </a:r>
            <a:br>
              <a:rPr lang="en-US" dirty="0"/>
            </a:br>
            <a:r>
              <a:rPr lang="en-US" dirty="0"/>
              <a:t>Ensure your Active Directory (AD) domain is configured with AD Connect to synchronize user identities to the Azure AD Tenant. A domain admin or another user with computer join rights is required for joining virtual machines to the domain, which allows seamless user access.</a:t>
            </a:r>
          </a:p>
          <a:p>
            <a:r>
              <a:rPr lang="en-US" b="1" dirty="0"/>
              <a:t>Network Configuration</a:t>
            </a:r>
            <a:br>
              <a:rPr lang="en-US" dirty="0"/>
            </a:br>
            <a:r>
              <a:rPr lang="en-US" dirty="0"/>
              <a:t>Configure VNETs within Azure to support AVD connections. If access to on-premises resources is needed, establish VPN or Express Route connectivity with defined routes. For optimal user experience, maintain a line-of-sight to a Domain Controller (DC); deploying a DC close to AVD hosts within Azure minimizes login latency. Alternatively, an on-prem DC can be used but may introduce slower logins due to latency.</a:t>
            </a:r>
          </a:p>
          <a:p>
            <a:r>
              <a:rPr lang="en-US" b="1" dirty="0"/>
              <a:t>File Share for User Profiles</a:t>
            </a:r>
            <a:br>
              <a:rPr lang="en-US" dirty="0"/>
            </a:br>
            <a:r>
              <a:rPr lang="en-US" dirty="0"/>
              <a:t>User profile data must be stored in a file share compatible with </a:t>
            </a:r>
            <a:r>
              <a:rPr lang="en-US" dirty="0" err="1"/>
              <a:t>FSLogix</a:t>
            </a:r>
            <a:r>
              <a:rPr lang="en-US" dirty="0"/>
              <a:t>. Options include a Storage Spaces Direct (S2D) Cluster, Azure Files, or Azure NetApp Files (ANF). This setup ensures that users have access to their personalized settings and data across sessions.</a:t>
            </a:r>
          </a:p>
          <a:p>
            <a:r>
              <a:rPr lang="en-US" b="1" dirty="0"/>
              <a:t>Licensing Compliance</a:t>
            </a:r>
            <a:br>
              <a:rPr lang="en-US" dirty="0"/>
            </a:br>
            <a:r>
              <a:rPr lang="en-US" dirty="0"/>
              <a:t>Verify that Windows and Microsoft 365 licenses meet the requirements for AVD access. Eligibility depends on having licenses that allow multi-session functionality and are compliant with AVD licensing policies.</a:t>
            </a:r>
          </a:p>
          <a:p>
            <a:r>
              <a:rPr lang="en-US" b="1" dirty="0"/>
              <a:t>MFA and Conditional Access</a:t>
            </a:r>
            <a:br>
              <a:rPr lang="en-US" dirty="0"/>
            </a:br>
            <a:r>
              <a:rPr lang="en-US" dirty="0"/>
              <a:t>While not mandatory, implementing Multi-Factor Authentication (MFA) and Conditional Access policies is highly recommended for enhancing security. These measures provide additional layers of protection, especially in remote access scenarios.</a:t>
            </a:r>
          </a:p>
          <a:p>
            <a:r>
              <a:rPr lang="en-US" dirty="0"/>
              <a:t>Meeting these requirements is essential for establishing a stable and secure AVD environment, aligning with best practices and reducing potential deployment issues.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25</a:t>
            </a:fld>
            <a:endParaRPr lang="en-US"/>
          </a:p>
        </p:txBody>
      </p:sp>
    </p:spTree>
    <p:extLst>
      <p:ext uri="{BB962C8B-B14F-4D97-AF65-F5344CB8AC3E}">
        <p14:creationId xmlns:p14="http://schemas.microsoft.com/office/powerpoint/2010/main" val="1578540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Virtual Desktop (AVD) supports a range of operating systems to accommodate various user needs, from shared multi-session environments to single-user, personalized desktops. This slide outlines the compatible operating systems and highlights the specific use cases and capabilities associated with each, allowing organizations to make the best choice for their virtual desktop deployments.</a:t>
            </a:r>
          </a:p>
          <a:p>
            <a:r>
              <a:rPr lang="en-US" b="1" dirty="0"/>
              <a:t>Windows 10 Enterprise Multi-Session</a:t>
            </a:r>
            <a:br>
              <a:rPr lang="en-US" dirty="0"/>
            </a:br>
            <a:r>
              <a:rPr lang="en-US" dirty="0"/>
              <a:t>Windows 10 Enterprise Multi-Session is a unique offering designed specifically for AVD. It allows multiple users to share a single virtual machine while providing the familiar Windows 10 experience. This configuration is cost-effective and enables high user density, making it ideal for task-based and team-based workloads.</a:t>
            </a:r>
          </a:p>
          <a:p>
            <a:r>
              <a:rPr lang="en-US" b="1" dirty="0"/>
              <a:t>Windows 10 Enterprise and Windows 11 Enterprise</a:t>
            </a:r>
            <a:br>
              <a:rPr lang="en-US" dirty="0"/>
            </a:br>
            <a:r>
              <a:rPr lang="en-US" dirty="0"/>
              <a:t>These are single-user desktop options, suitable for users who need a dedicated and personalized virtual desktop experience. Each user has access to their virtual machine, which provides them with a tailored workspace and the flexibility to install applications or save personal settings. This option is ideal for roles that require consistent access to specific configurations.</a:t>
            </a:r>
          </a:p>
          <a:p>
            <a:r>
              <a:rPr lang="en-US" b="1" dirty="0"/>
              <a:t>Windows Server 2012 R2 and Later</a:t>
            </a:r>
            <a:br>
              <a:rPr lang="en-US" dirty="0"/>
            </a:br>
            <a:r>
              <a:rPr lang="en-US" dirty="0"/>
              <a:t>For multi-user environments, AVD supports Windows Server versions from 2012 R2 onwards. This option is especially useful for organizations that need to host applications centrally or provide multiple users access to server-based resources. Windows Server OS is a more traditional approach for Remote Desktop Services, commonly used for shared applications.</a:t>
            </a:r>
          </a:p>
          <a:p>
            <a:r>
              <a:rPr lang="en-US" b="1" dirty="0"/>
              <a:t>Linux Distributions (Limited Support)</a:t>
            </a:r>
            <a:br>
              <a:rPr lang="en-US" dirty="0"/>
            </a:br>
            <a:r>
              <a:rPr lang="en-US" dirty="0"/>
              <a:t>Azure Virtual Desktop has extended limited support for specific Linux distributions to accommodate specialized workloads. While not as robust as Windows OS support, this option allows teams running Linux-based applications to leverage AVD in a limited capacity. This can be beneficial for development or operational roles that require Linux environments in a cloud-based setup.</a:t>
            </a:r>
          </a:p>
          <a:p>
            <a:r>
              <a:rPr lang="en-US" dirty="0"/>
              <a:t>By offering these options, Azure Virtual Desktop ensures flexibility, allowing organizations to select the operating systems that best align with their user requirements and workload demands.</a:t>
            </a:r>
          </a:p>
          <a:p>
            <a:endParaRPr lang="en-US" dirty="0"/>
          </a:p>
        </p:txBody>
      </p:sp>
      <p:sp>
        <p:nvSpPr>
          <p:cNvPr id="5" name="Slide Number Placeholder 4"/>
          <p:cNvSpPr>
            <a:spLocks noGrp="1"/>
          </p:cNvSpPr>
          <p:nvPr>
            <p:ph type="sldNum" sz="quarter" idx="11"/>
          </p:nvPr>
        </p:nvSpPr>
        <p:spPr/>
        <p:txBody>
          <a:bodyPr/>
          <a:lstStyle/>
          <a:p>
            <a:pPr defTabSz="966577">
              <a:defRPr/>
            </a:pPr>
            <a:fld id="{5F2D3714-B553-A044-BA72-366907BA36B5}" type="slidenum">
              <a:rPr lang="en-US">
                <a:solidFill>
                  <a:prstClr val="black"/>
                </a:solidFill>
                <a:latin typeface="Segoe UI" pitchFamily="34" charset="0"/>
              </a:rPr>
              <a:pPr defTabSz="966577">
                <a:defRPr/>
              </a:pPr>
              <a:t>26</a:t>
            </a:fld>
            <a:endParaRPr lang="en-US">
              <a:solidFill>
                <a:prstClr val="black"/>
              </a:solidFill>
              <a:latin typeface="Segoe UI" pitchFamily="34" charset="0"/>
            </a:endParaRPr>
          </a:p>
        </p:txBody>
      </p:sp>
    </p:spTree>
    <p:extLst>
      <p:ext uri="{BB962C8B-B14F-4D97-AF65-F5344CB8AC3E}">
        <p14:creationId xmlns:p14="http://schemas.microsoft.com/office/powerpoint/2010/main" val="3209022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Sign in to Azure Portal</a:t>
            </a:r>
          </a:p>
          <a:p>
            <a:pPr lvl="1">
              <a:buFont typeface="+mj-lt"/>
              <a:buAutoNum type="arabicPeriod"/>
            </a:pPr>
            <a:r>
              <a:rPr lang="en-US" dirty="0"/>
              <a:t>    Open a web browser and navigate to </a:t>
            </a:r>
            <a:r>
              <a:rPr lang="en-US" dirty="0">
                <a:hlinkClick r:id="rId3"/>
              </a:rPr>
              <a:t>https://portal.azure.com</a:t>
            </a:r>
            <a:r>
              <a:rPr lang="en-US" dirty="0"/>
              <a:t>.</a:t>
            </a:r>
          </a:p>
          <a:p>
            <a:pPr lvl="1">
              <a:buFont typeface="+mj-lt"/>
              <a:buAutoNum type="arabicPeriod"/>
            </a:pPr>
            <a:r>
              <a:rPr lang="en-US" dirty="0"/>
              <a:t>    Sign in with your Azure account credentials that have permissions to create resources and manage Entra ID (formerly Azure AD).</a:t>
            </a:r>
          </a:p>
          <a:p>
            <a:r>
              <a:rPr lang="en-US" b="1" dirty="0"/>
              <a:t>Step 2: Create a Resource Group</a:t>
            </a:r>
          </a:p>
          <a:p>
            <a:pPr lvl="1">
              <a:buFont typeface="+mj-lt"/>
              <a:buAutoNum type="arabicPeriod"/>
            </a:pPr>
            <a:r>
              <a:rPr lang="en-US" dirty="0"/>
              <a:t>    In the Azure portal, go to </a:t>
            </a:r>
            <a:r>
              <a:rPr lang="en-US" b="1" dirty="0"/>
              <a:t>Resource Groups</a:t>
            </a:r>
            <a:r>
              <a:rPr lang="en-US" dirty="0"/>
              <a:t> and click on </a:t>
            </a:r>
            <a:r>
              <a:rPr lang="en-US" b="1" dirty="0"/>
              <a:t>Create</a:t>
            </a:r>
            <a:r>
              <a:rPr lang="en-US" dirty="0"/>
              <a:t>.</a:t>
            </a:r>
          </a:p>
          <a:p>
            <a:pPr lvl="1">
              <a:buFont typeface="+mj-lt"/>
              <a:buAutoNum type="arabicPeriod"/>
            </a:pPr>
            <a:r>
              <a:rPr lang="en-US" dirty="0"/>
              <a:t>    Configure the following settings:</a:t>
            </a:r>
          </a:p>
          <a:p>
            <a:pPr marL="1200150" lvl="2" indent="-285750">
              <a:buFont typeface="+mj-lt"/>
              <a:buAutoNum type="arabicPeriod"/>
            </a:pPr>
            <a:r>
              <a:rPr lang="en-US" b="1" dirty="0"/>
              <a:t>Subscription</a:t>
            </a:r>
            <a:r>
              <a:rPr lang="en-US" dirty="0"/>
              <a:t>: Choose the appropriate subscription.</a:t>
            </a:r>
          </a:p>
          <a:p>
            <a:pPr marL="1200150" lvl="2" indent="-285750">
              <a:buFont typeface="+mj-lt"/>
              <a:buAutoNum type="arabicPeriod"/>
            </a:pPr>
            <a:r>
              <a:rPr lang="en-US" b="1" dirty="0"/>
              <a:t>Resource Group</a:t>
            </a:r>
            <a:r>
              <a:rPr lang="en-US" dirty="0"/>
              <a:t>: Enter a unique name for your resource group (e.g., AVD-Demo-RG).</a:t>
            </a:r>
          </a:p>
          <a:p>
            <a:pPr marL="1200150" lvl="2" indent="-285750">
              <a:buFont typeface="+mj-lt"/>
              <a:buAutoNum type="arabicPeriod"/>
            </a:pPr>
            <a:r>
              <a:rPr lang="en-US" b="1" dirty="0"/>
              <a:t>Region</a:t>
            </a:r>
            <a:r>
              <a:rPr lang="en-US" dirty="0"/>
              <a:t>: Choose a region closest to your users or data center (e.g., </a:t>
            </a:r>
            <a:r>
              <a:rPr lang="en-US" b="1" dirty="0"/>
              <a:t>East US</a:t>
            </a:r>
            <a:r>
              <a:rPr lang="en-US" dirty="0"/>
              <a:t>).</a:t>
            </a:r>
          </a:p>
          <a:p>
            <a:pPr lvl="1">
              <a:buFont typeface="+mj-lt"/>
              <a:buAutoNum type="arabicPeriod"/>
            </a:pPr>
            <a:r>
              <a:rPr lang="en-US" dirty="0"/>
              <a:t>    Click </a:t>
            </a:r>
            <a:r>
              <a:rPr lang="en-US" b="1" dirty="0"/>
              <a:t>Review + Create</a:t>
            </a:r>
            <a:r>
              <a:rPr lang="en-US" dirty="0"/>
              <a:t> and then </a:t>
            </a:r>
            <a:r>
              <a:rPr lang="en-US" b="1" dirty="0"/>
              <a:t>Create</a:t>
            </a:r>
            <a:r>
              <a:rPr lang="en-US" dirty="0"/>
              <a:t>.</a:t>
            </a:r>
          </a:p>
          <a:p>
            <a:r>
              <a:rPr lang="en-US" b="1" dirty="0"/>
              <a:t>Step 3: Set Up Entra ID (Azure Active Directory) and Virtual Network</a:t>
            </a:r>
          </a:p>
          <a:p>
            <a:pPr lvl="1">
              <a:buFont typeface="+mj-lt"/>
              <a:buAutoNum type="arabicPeriod"/>
            </a:pPr>
            <a:r>
              <a:rPr lang="en-US" b="1" dirty="0"/>
              <a:t>    Entra ID Tenant Connection</a:t>
            </a:r>
            <a:r>
              <a:rPr lang="en-US" dirty="0"/>
              <a:t>:</a:t>
            </a:r>
          </a:p>
          <a:p>
            <a:pPr marL="1200150" lvl="2" indent="-285750">
              <a:buFont typeface="+mj-lt"/>
              <a:buAutoNum type="arabicPeriod"/>
            </a:pPr>
            <a:r>
              <a:rPr lang="en-US" dirty="0"/>
              <a:t>Ensure you have an Entra ID Tenant linked to your Azure subscription.</a:t>
            </a:r>
          </a:p>
          <a:p>
            <a:pPr marL="1200150" lvl="2" indent="-285750">
              <a:buFont typeface="+mj-lt"/>
              <a:buAutoNum type="arabicPeriod"/>
            </a:pPr>
            <a:r>
              <a:rPr lang="en-US" dirty="0"/>
              <a:t>Confirm that your users are synced to Entra ID (via AD Connect or another synchronization tool).</a:t>
            </a:r>
          </a:p>
          <a:p>
            <a:pPr lvl="1">
              <a:buFont typeface="+mj-lt"/>
              <a:buAutoNum type="arabicPeriod"/>
            </a:pPr>
            <a:r>
              <a:rPr lang="en-US" b="1" dirty="0"/>
              <a:t>    Create Virtual Network</a:t>
            </a:r>
            <a:r>
              <a:rPr lang="en-US" dirty="0"/>
              <a:t>:</a:t>
            </a:r>
          </a:p>
          <a:p>
            <a:pPr marL="1200150" lvl="2" indent="-285750">
              <a:buFont typeface="+mj-lt"/>
              <a:buAutoNum type="arabicPeriod"/>
            </a:pPr>
            <a:r>
              <a:rPr lang="en-US" dirty="0"/>
              <a:t>Go to </a:t>
            </a:r>
            <a:r>
              <a:rPr lang="en-US" b="1" dirty="0"/>
              <a:t>Virtual networks</a:t>
            </a:r>
            <a:r>
              <a:rPr lang="en-US" dirty="0"/>
              <a:t> and click on </a:t>
            </a:r>
            <a:r>
              <a:rPr lang="en-US" b="1" dirty="0"/>
              <a:t>Create</a:t>
            </a:r>
            <a:r>
              <a:rPr lang="en-US" dirty="0"/>
              <a:t>.</a:t>
            </a:r>
          </a:p>
          <a:p>
            <a:pPr marL="1200150" lvl="2" indent="-285750">
              <a:buFont typeface="+mj-lt"/>
              <a:buAutoNum type="arabicPeriod"/>
            </a:pPr>
            <a:r>
              <a:rPr lang="en-US" dirty="0"/>
              <a:t>Configure the network settings:</a:t>
            </a:r>
          </a:p>
          <a:p>
            <a:pPr marL="1600200" lvl="3" indent="-228600">
              <a:buFont typeface="+mj-lt"/>
              <a:buAutoNum type="arabicPeriod"/>
            </a:pPr>
            <a:r>
              <a:rPr lang="en-US" b="1" dirty="0"/>
              <a:t>Name</a:t>
            </a:r>
            <a:r>
              <a:rPr lang="en-US" dirty="0"/>
              <a:t>: Enter a name (e.g., AVD-Demo-</a:t>
            </a:r>
            <a:r>
              <a:rPr lang="en-US" dirty="0" err="1"/>
              <a:t>VNet</a:t>
            </a:r>
            <a:r>
              <a:rPr lang="en-US" dirty="0"/>
              <a:t>).</a:t>
            </a:r>
          </a:p>
          <a:p>
            <a:pPr marL="1600200" lvl="3" indent="-228600">
              <a:buFont typeface="+mj-lt"/>
              <a:buAutoNum type="arabicPeriod"/>
            </a:pPr>
            <a:r>
              <a:rPr lang="en-US" b="1" dirty="0"/>
              <a:t>Address range</a:t>
            </a:r>
            <a:r>
              <a:rPr lang="en-US" dirty="0"/>
              <a:t>: Define an address range (e.g., 10.0.0.0/16).</a:t>
            </a:r>
          </a:p>
          <a:p>
            <a:pPr marL="1600200" lvl="3" indent="-228600">
              <a:buFont typeface="+mj-lt"/>
              <a:buAutoNum type="arabicPeriod"/>
            </a:pPr>
            <a:r>
              <a:rPr lang="en-US" b="1" dirty="0"/>
              <a:t>Subnet</a:t>
            </a:r>
            <a:r>
              <a:rPr lang="en-US" dirty="0"/>
              <a:t>: Add a subnet for AVD (e.g., 10.0.1.0/24).</a:t>
            </a:r>
          </a:p>
          <a:p>
            <a:pPr marL="1600200" lvl="3" indent="-228600">
              <a:buFont typeface="+mj-lt"/>
              <a:buAutoNum type="arabicPeriod"/>
            </a:pPr>
            <a:r>
              <a:rPr lang="en-US" b="1" dirty="0"/>
              <a:t>Region</a:t>
            </a:r>
            <a:r>
              <a:rPr lang="en-US" dirty="0"/>
              <a:t>: Match the region of your resource group.</a:t>
            </a:r>
          </a:p>
          <a:p>
            <a:pPr marL="1200150" lvl="2" indent="-285750">
              <a:buFont typeface="+mj-lt"/>
              <a:buAutoNum type="arabicPeriod"/>
            </a:pPr>
            <a:r>
              <a:rPr lang="en-US" dirty="0"/>
              <a:t>Click </a:t>
            </a:r>
            <a:r>
              <a:rPr lang="en-US" b="1" dirty="0"/>
              <a:t>Review + Create</a:t>
            </a:r>
            <a:r>
              <a:rPr lang="en-US" dirty="0"/>
              <a:t> and then </a:t>
            </a:r>
            <a:r>
              <a:rPr lang="en-US" b="1" dirty="0"/>
              <a:t>Create</a:t>
            </a:r>
            <a:r>
              <a:rPr lang="en-US" dirty="0"/>
              <a:t>.</a:t>
            </a:r>
          </a:p>
          <a:p>
            <a:r>
              <a:rPr lang="en-US" b="1" dirty="0"/>
              <a:t>Step 4: Deploy Azure Virtual Desktop Host Pool</a:t>
            </a:r>
          </a:p>
          <a:p>
            <a:pPr lvl="1">
              <a:buFont typeface="+mj-lt"/>
              <a:buAutoNum type="arabicPeriod"/>
            </a:pPr>
            <a:r>
              <a:rPr lang="en-US" dirty="0"/>
              <a:t>    In the Azure portal search bar, type </a:t>
            </a:r>
            <a:r>
              <a:rPr lang="en-US" b="1" dirty="0"/>
              <a:t>Azure Virtual Desktop</a:t>
            </a:r>
            <a:r>
              <a:rPr lang="en-US" dirty="0"/>
              <a:t> and select </a:t>
            </a:r>
            <a:r>
              <a:rPr lang="en-US" b="1" dirty="0"/>
              <a:t>Host pools</a:t>
            </a:r>
            <a:r>
              <a:rPr lang="en-US" dirty="0"/>
              <a:t> under Services.</a:t>
            </a:r>
          </a:p>
          <a:p>
            <a:pPr lvl="1">
              <a:buFont typeface="+mj-lt"/>
              <a:buAutoNum type="arabicPeriod"/>
            </a:pPr>
            <a:r>
              <a:rPr lang="en-US" dirty="0"/>
              <a:t>    Click on </a:t>
            </a:r>
            <a:r>
              <a:rPr lang="en-US" b="1" dirty="0"/>
              <a:t>Create</a:t>
            </a:r>
            <a:r>
              <a:rPr lang="en-US" dirty="0"/>
              <a:t> and configure the following settings:</a:t>
            </a:r>
          </a:p>
          <a:p>
            <a:pPr marL="1200150" lvl="2" indent="-285750">
              <a:buFont typeface="+mj-lt"/>
              <a:buAutoNum type="arabicPeriod"/>
            </a:pPr>
            <a:r>
              <a:rPr lang="en-US" b="1" dirty="0"/>
              <a:t>Resource Group</a:t>
            </a:r>
            <a:r>
              <a:rPr lang="en-US" dirty="0"/>
              <a:t>: Select the resource group created earlier.</a:t>
            </a:r>
          </a:p>
          <a:p>
            <a:pPr marL="1200150" lvl="2" indent="-285750">
              <a:buFont typeface="+mj-lt"/>
              <a:buAutoNum type="arabicPeriod"/>
            </a:pPr>
            <a:r>
              <a:rPr lang="en-US" b="1" dirty="0"/>
              <a:t>Host Pool Name</a:t>
            </a:r>
            <a:r>
              <a:rPr lang="en-US" dirty="0"/>
              <a:t>: Enter a unique name (e.g., AVD-Demo-</a:t>
            </a:r>
            <a:r>
              <a:rPr lang="en-US" dirty="0" err="1"/>
              <a:t>HostPool</a:t>
            </a:r>
            <a:r>
              <a:rPr lang="en-US" dirty="0"/>
              <a:t>).</a:t>
            </a:r>
          </a:p>
          <a:p>
            <a:pPr marL="1200150" lvl="2" indent="-285750">
              <a:buFont typeface="+mj-lt"/>
              <a:buAutoNum type="arabicPeriod"/>
            </a:pPr>
            <a:r>
              <a:rPr lang="en-US" b="1" dirty="0"/>
              <a:t>Location</a:t>
            </a:r>
            <a:r>
              <a:rPr lang="en-US" dirty="0"/>
              <a:t>: Select the same region as your resource group.</a:t>
            </a:r>
          </a:p>
          <a:p>
            <a:pPr marL="1200150" lvl="2" indent="-285750">
              <a:buFont typeface="+mj-lt"/>
              <a:buAutoNum type="arabicPeriod"/>
            </a:pPr>
            <a:r>
              <a:rPr lang="en-US" b="1" dirty="0"/>
              <a:t>Host Pool Type</a:t>
            </a:r>
            <a:r>
              <a:rPr lang="en-US" dirty="0"/>
              <a:t>: Select </a:t>
            </a:r>
            <a:r>
              <a:rPr lang="en-US" b="1" dirty="0"/>
              <a:t>Pooled</a:t>
            </a:r>
            <a:r>
              <a:rPr lang="en-US" dirty="0"/>
              <a:t> (for shared desktops) or </a:t>
            </a:r>
            <a:r>
              <a:rPr lang="en-US" b="1" dirty="0"/>
              <a:t>Personal</a:t>
            </a:r>
            <a:r>
              <a:rPr lang="en-US" dirty="0"/>
              <a:t> (for dedicated desktops).</a:t>
            </a:r>
          </a:p>
          <a:p>
            <a:pPr marL="1200150" lvl="2" indent="-285750">
              <a:buFont typeface="+mj-lt"/>
              <a:buAutoNum type="arabicPeriod"/>
            </a:pPr>
            <a:r>
              <a:rPr lang="en-US" b="1" dirty="0"/>
              <a:t>Max session limit</a:t>
            </a:r>
            <a:r>
              <a:rPr lang="en-US" dirty="0"/>
              <a:t>: Define the maximum number of concurrent users (e.g., 5).</a:t>
            </a:r>
          </a:p>
          <a:p>
            <a:pPr lvl="1">
              <a:buFont typeface="+mj-lt"/>
              <a:buAutoNum type="arabicPeriod"/>
            </a:pPr>
            <a:r>
              <a:rPr lang="en-US" dirty="0"/>
              <a:t>    Click </a:t>
            </a:r>
            <a:r>
              <a:rPr lang="en-US" b="1" dirty="0"/>
              <a:t>Next: Virtual Machines</a:t>
            </a:r>
            <a:r>
              <a:rPr lang="en-US" dirty="0"/>
              <a:t>.</a:t>
            </a:r>
          </a:p>
          <a:p>
            <a:r>
              <a:rPr lang="en-US" b="1" dirty="0"/>
              <a:t>Step 5: Configure Session Hosts (Virtual Machines)</a:t>
            </a:r>
          </a:p>
          <a:p>
            <a:pPr lvl="1">
              <a:buFont typeface="+mj-lt"/>
              <a:buAutoNum type="arabicPeriod"/>
            </a:pPr>
            <a:r>
              <a:rPr lang="en-US" dirty="0"/>
              <a:t>    Choose </a:t>
            </a:r>
            <a:r>
              <a:rPr lang="en-US" b="1" dirty="0"/>
              <a:t>Add virtual machines</a:t>
            </a:r>
            <a:r>
              <a:rPr lang="en-US" dirty="0"/>
              <a:t> and configure the following:</a:t>
            </a:r>
          </a:p>
          <a:p>
            <a:pPr marL="1200150" lvl="2" indent="-285750">
              <a:buFont typeface="+mj-lt"/>
              <a:buAutoNum type="arabicPeriod"/>
            </a:pPr>
            <a:r>
              <a:rPr lang="en-US" b="1" dirty="0"/>
              <a:t>Virtual machine size</a:t>
            </a:r>
            <a:r>
              <a:rPr lang="en-US" dirty="0"/>
              <a:t>: Choose a VM size based on user needs (e.g., </a:t>
            </a:r>
            <a:r>
              <a:rPr lang="en-US" b="1" dirty="0"/>
              <a:t>Standard D2s_v3</a:t>
            </a:r>
            <a:r>
              <a:rPr lang="en-US" dirty="0"/>
              <a:t> for a balanced configuration).</a:t>
            </a:r>
          </a:p>
          <a:p>
            <a:pPr marL="1200150" lvl="2" indent="-285750">
              <a:buFont typeface="+mj-lt"/>
              <a:buAutoNum type="arabicPeriod"/>
            </a:pPr>
            <a:r>
              <a:rPr lang="en-US" b="1" dirty="0"/>
              <a:t>Number of VMs</a:t>
            </a:r>
            <a:r>
              <a:rPr lang="en-US" dirty="0"/>
              <a:t>: Enter the number of VMs you need (e.g., 2 for a small-scale demo).</a:t>
            </a:r>
          </a:p>
          <a:p>
            <a:pPr marL="1200150" lvl="2" indent="-285750">
              <a:buFont typeface="+mj-lt"/>
              <a:buAutoNum type="arabicPeriod"/>
            </a:pPr>
            <a:r>
              <a:rPr lang="en-US" b="1" dirty="0"/>
              <a:t>Image</a:t>
            </a:r>
            <a:r>
              <a:rPr lang="en-US" dirty="0"/>
              <a:t>: Choose the </a:t>
            </a:r>
            <a:r>
              <a:rPr lang="en-US" b="1" dirty="0"/>
              <a:t>Windows 11 Enterprise multi-session</a:t>
            </a:r>
            <a:r>
              <a:rPr lang="en-US" dirty="0"/>
              <a:t> image.</a:t>
            </a:r>
          </a:p>
          <a:p>
            <a:pPr marL="1200150" lvl="2" indent="-285750">
              <a:buFont typeface="+mj-lt"/>
              <a:buAutoNum type="arabicPeriod"/>
            </a:pPr>
            <a:r>
              <a:rPr lang="en-US" b="1" dirty="0"/>
              <a:t>Network</a:t>
            </a:r>
            <a:r>
              <a:rPr lang="en-US" dirty="0"/>
              <a:t>: Select the virtual network created in Step 3.</a:t>
            </a:r>
          </a:p>
          <a:p>
            <a:pPr lvl="2">
              <a:buFont typeface="+mj-lt"/>
              <a:buAutoNum type="arabicPeriod"/>
            </a:pPr>
            <a:r>
              <a:rPr lang="en-US" b="1" dirty="0"/>
              <a:t>    Domain to Join</a:t>
            </a:r>
            <a:r>
              <a:rPr lang="en-US" dirty="0"/>
              <a:t>: Select Microsoft Entra ID</a:t>
            </a:r>
          </a:p>
          <a:p>
            <a:pPr lvl="1">
              <a:buFont typeface="+mj-lt"/>
              <a:buAutoNum type="arabicPeriod"/>
            </a:pPr>
            <a:r>
              <a:rPr lang="en-US" dirty="0"/>
              <a:t>    Click </a:t>
            </a:r>
            <a:r>
              <a:rPr lang="en-US" b="1" dirty="0"/>
              <a:t>Next: Workspace</a:t>
            </a:r>
            <a:r>
              <a:rPr lang="en-US" dirty="0"/>
              <a:t>.</a:t>
            </a:r>
          </a:p>
          <a:p>
            <a:r>
              <a:rPr lang="en-US" b="1" dirty="0"/>
              <a:t>Step 6: Register with Azure Virtual Desktop Workspace</a:t>
            </a:r>
          </a:p>
          <a:p>
            <a:pPr lvl="1">
              <a:buFont typeface="+mj-lt"/>
              <a:buAutoNum type="arabicPeriod"/>
            </a:pPr>
            <a:r>
              <a:rPr lang="en-US" dirty="0"/>
              <a:t>    In the </a:t>
            </a:r>
            <a:r>
              <a:rPr lang="en-US" b="1" dirty="0"/>
              <a:t>Workspace</a:t>
            </a:r>
            <a:r>
              <a:rPr lang="en-US" dirty="0"/>
              <a:t> section, choose </a:t>
            </a:r>
            <a:r>
              <a:rPr lang="en-US" b="1" dirty="0"/>
              <a:t>Yes</a:t>
            </a:r>
            <a:r>
              <a:rPr lang="en-US" dirty="0"/>
              <a:t> to register the host pool with a workspace.</a:t>
            </a:r>
          </a:p>
          <a:p>
            <a:pPr lvl="2">
              <a:buFont typeface="+mj-lt"/>
              <a:buAutoNum type="arabicPeriod"/>
            </a:pPr>
            <a:r>
              <a:rPr lang="en-US" dirty="0"/>
              <a:t>    Select an existing workspace or create a new one:</a:t>
            </a:r>
          </a:p>
          <a:p>
            <a:pPr marL="1200150" lvl="2" indent="-285750">
              <a:buFont typeface="+mj-lt"/>
              <a:buAutoNum type="arabicPeriod"/>
            </a:pPr>
            <a:r>
              <a:rPr lang="en-US" b="1" dirty="0"/>
              <a:t>Workspace Name</a:t>
            </a:r>
            <a:r>
              <a:rPr lang="en-US" dirty="0"/>
              <a:t>: Enter a name for the workspace (e.g., AVD-Demo-Workspace).</a:t>
            </a:r>
          </a:p>
          <a:p>
            <a:pPr lvl="1">
              <a:buFont typeface="+mj-lt"/>
              <a:buAutoNum type="arabicPeriod"/>
            </a:pPr>
            <a:r>
              <a:rPr lang="en-US" dirty="0"/>
              <a:t>    Click </a:t>
            </a:r>
            <a:r>
              <a:rPr lang="en-US" b="1" dirty="0"/>
              <a:t>Review + Create</a:t>
            </a:r>
            <a:r>
              <a:rPr lang="en-US" dirty="0"/>
              <a:t>, review the settings, and then click </a:t>
            </a:r>
            <a:r>
              <a:rPr lang="en-US" b="1" dirty="0"/>
              <a:t>Create</a:t>
            </a:r>
            <a:r>
              <a:rPr lang="en-US" dirty="0"/>
              <a:t>.</a:t>
            </a:r>
          </a:p>
          <a:p>
            <a:r>
              <a:rPr lang="en-US" b="1" dirty="0"/>
              <a:t>Step 7: Configure User Access</a:t>
            </a:r>
          </a:p>
          <a:p>
            <a:pPr lvl="1">
              <a:buFont typeface="+mj-lt"/>
              <a:buAutoNum type="arabicPeriod"/>
            </a:pPr>
            <a:r>
              <a:rPr lang="en-US" dirty="0"/>
              <a:t>    Go to the </a:t>
            </a:r>
            <a:r>
              <a:rPr lang="en-US" b="1" dirty="0"/>
              <a:t>Azure Virtual Desktop</a:t>
            </a:r>
            <a:r>
              <a:rPr lang="en-US" dirty="0"/>
              <a:t> page and select the </a:t>
            </a:r>
            <a:r>
              <a:rPr lang="en-US" b="1" dirty="0"/>
              <a:t>Applications</a:t>
            </a:r>
            <a:r>
              <a:rPr lang="en-US" dirty="0"/>
              <a:t> section under the workspace.</a:t>
            </a:r>
          </a:p>
          <a:p>
            <a:pPr lvl="1">
              <a:buFont typeface="+mj-lt"/>
              <a:buAutoNum type="arabicPeriod"/>
            </a:pPr>
            <a:r>
              <a:rPr lang="en-US" b="1" dirty="0"/>
              <a:t>    Assign Application Groups</a:t>
            </a:r>
            <a:r>
              <a:rPr lang="en-US" dirty="0"/>
              <a:t>:</a:t>
            </a:r>
          </a:p>
          <a:p>
            <a:pPr marL="1200150" lvl="2" indent="-285750">
              <a:buFont typeface="+mj-lt"/>
              <a:buAutoNum type="arabicPeriod"/>
            </a:pPr>
            <a:r>
              <a:rPr lang="en-US" dirty="0"/>
              <a:t>Choose the application group associated with your host pool.</a:t>
            </a:r>
          </a:p>
          <a:p>
            <a:pPr marL="1200150" lvl="2" indent="-285750">
              <a:buFont typeface="+mj-lt"/>
              <a:buAutoNum type="arabicPeriod"/>
            </a:pPr>
            <a:r>
              <a:rPr lang="en-US" dirty="0"/>
              <a:t>Under </a:t>
            </a:r>
            <a:r>
              <a:rPr lang="en-US" b="1" dirty="0"/>
              <a:t>Assignments</a:t>
            </a:r>
            <a:r>
              <a:rPr lang="en-US" dirty="0"/>
              <a:t>, select </a:t>
            </a:r>
            <a:r>
              <a:rPr lang="en-US" b="1" dirty="0"/>
              <a:t>Add</a:t>
            </a:r>
            <a:r>
              <a:rPr lang="en-US" dirty="0"/>
              <a:t> and assign the necessary users or groups (e.g., </a:t>
            </a:r>
            <a:r>
              <a:rPr lang="en-US" dirty="0" err="1"/>
              <a:t>AVDUserGroup</a:t>
            </a:r>
            <a:r>
              <a:rPr lang="en-US" dirty="0"/>
              <a:t>).</a:t>
            </a:r>
          </a:p>
          <a:p>
            <a:pPr lvl="1">
              <a:buFont typeface="+mj-lt"/>
              <a:buAutoNum type="arabicPeriod"/>
            </a:pPr>
            <a:r>
              <a:rPr lang="en-US" b="1" dirty="0"/>
              <a:t>    Multi-Factor Authentication (Optional)</a:t>
            </a:r>
            <a:r>
              <a:rPr lang="en-US" dirty="0"/>
              <a:t>:</a:t>
            </a:r>
          </a:p>
          <a:p>
            <a:pPr marL="1200150" lvl="2" indent="-285750">
              <a:buFont typeface="+mj-lt"/>
              <a:buAutoNum type="arabicPeriod"/>
            </a:pPr>
            <a:r>
              <a:rPr lang="en-US" dirty="0"/>
              <a:t>For additional security, configure MFA for users accessing AVD.</a:t>
            </a:r>
          </a:p>
          <a:p>
            <a:r>
              <a:rPr lang="en-US" b="1" dirty="0"/>
              <a:t>Step 8: Test and Access Azure Virtual Desktop</a:t>
            </a:r>
          </a:p>
          <a:p>
            <a:pPr lvl="1">
              <a:buFont typeface="+mj-lt"/>
              <a:buAutoNum type="arabicPeriod"/>
            </a:pPr>
            <a:r>
              <a:rPr lang="en-US" dirty="0"/>
              <a:t>    Go to the Azure Virtual Desktop client at </a:t>
            </a:r>
            <a:r>
              <a:rPr lang="en-US" dirty="0">
                <a:hlinkClick r:id="rId4"/>
              </a:rPr>
              <a:t>https://rdweb.wvd.microsoft.com/webclient</a:t>
            </a:r>
            <a:r>
              <a:rPr lang="en-US" dirty="0"/>
              <a:t>.</a:t>
            </a:r>
          </a:p>
          <a:p>
            <a:pPr lvl="1">
              <a:buFont typeface="+mj-lt"/>
              <a:buAutoNum type="arabicPeriod"/>
            </a:pPr>
            <a:r>
              <a:rPr lang="en-US" dirty="0"/>
              <a:t>    Sign in with a user account assigned to the host pool.</a:t>
            </a:r>
          </a:p>
          <a:p>
            <a:pPr lvl="1">
              <a:buFont typeface="+mj-lt"/>
              <a:buAutoNum type="arabicPeriod"/>
            </a:pPr>
            <a:r>
              <a:rPr lang="en-US" dirty="0"/>
              <a:t>    Launch the desktop or applications to verify access.</a:t>
            </a:r>
          </a:p>
        </p:txBody>
      </p:sp>
      <p:sp>
        <p:nvSpPr>
          <p:cNvPr id="4" name="Slide Number Placeholder 3"/>
          <p:cNvSpPr>
            <a:spLocks noGrp="1"/>
          </p:cNvSpPr>
          <p:nvPr>
            <p:ph type="sldNum" sz="quarter" idx="5"/>
          </p:nvPr>
        </p:nvSpPr>
        <p:spPr/>
        <p:txBody>
          <a:bodyPr/>
          <a:lstStyle/>
          <a:p>
            <a:fld id="{F535A5BC-4889-41D4-A413-F8BBA21B45F4}" type="slidenum">
              <a:rPr lang="en-US" smtClean="0"/>
              <a:t>27</a:t>
            </a:fld>
            <a:endParaRPr lang="en-US"/>
          </a:p>
        </p:txBody>
      </p:sp>
    </p:spTree>
    <p:extLst>
      <p:ext uri="{BB962C8B-B14F-4D97-AF65-F5344CB8AC3E}">
        <p14:creationId xmlns:p14="http://schemas.microsoft.com/office/powerpoint/2010/main" val="2758562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Artificial Intelligence and Machine Learning overview you will gain a foundational understanding of Artificial Intelligence (AI) and Machine Learning (ML), which are critical to modern technology and business strategies. AI encompasses the broader field of creating intelligent systems capable of performing tasks typically requiring human intelligence. Machine Learning, a subset of AI, enables these systems to learn from data and improve over time.</a:t>
            </a:r>
          </a:p>
          <a:p>
            <a:pPr>
              <a:buFont typeface="Arial" panose="020B0604020202020204" pitchFamily="34" charset="0"/>
              <a:buChar char="•"/>
            </a:pPr>
            <a:r>
              <a:rPr lang="en-US" b="1" dirty="0"/>
              <a:t>What is Artificial Intelligence?</a:t>
            </a:r>
            <a:br>
              <a:rPr lang="en-US" dirty="0"/>
            </a:br>
            <a:r>
              <a:rPr lang="en-US" dirty="0"/>
              <a:t>Introduces AI as a technology enabling machines to perform tasks such as understanding language, recognizing patterns, and making decisions. Discusses AI's role in automation and complex problem-solving.</a:t>
            </a:r>
          </a:p>
          <a:p>
            <a:pPr>
              <a:buFont typeface="Arial" panose="020B0604020202020204" pitchFamily="34" charset="0"/>
              <a:buChar char="•"/>
            </a:pPr>
            <a:r>
              <a:rPr lang="en-US" b="1" dirty="0"/>
              <a:t>Understanding Machine Learning</a:t>
            </a:r>
            <a:br>
              <a:rPr lang="en-US" dirty="0"/>
            </a:br>
            <a:r>
              <a:rPr lang="en-US" dirty="0"/>
              <a:t>Defines ML and its importance within AI. Explains how ML algorithms analyze data to identify patterns, make predictions, and continuously improve with more data.</a:t>
            </a:r>
          </a:p>
          <a:p>
            <a:pPr>
              <a:buFont typeface="Arial" panose="020B0604020202020204" pitchFamily="34" charset="0"/>
              <a:buChar char="•"/>
            </a:pPr>
            <a:r>
              <a:rPr lang="en-US" b="1" dirty="0"/>
              <a:t>Types of Machine Learning</a:t>
            </a:r>
            <a:br>
              <a:rPr lang="en-US" dirty="0"/>
            </a:br>
            <a:r>
              <a:rPr lang="en-US" dirty="0"/>
              <a:t>Covers supervised, unsupervised, and reinforcement learning, with brief explanations of each. Highlights how these types address different business needs, such as data classification, customer segmentation, and behavior prediction.</a:t>
            </a:r>
          </a:p>
          <a:p>
            <a:pPr>
              <a:buFont typeface="Arial" panose="020B0604020202020204" pitchFamily="34" charset="0"/>
              <a:buChar char="•"/>
            </a:pPr>
            <a:r>
              <a:rPr lang="en-US" b="1" dirty="0"/>
              <a:t>AI and ML in Business</a:t>
            </a:r>
            <a:br>
              <a:rPr lang="en-US" dirty="0"/>
            </a:br>
            <a:r>
              <a:rPr lang="en-US" dirty="0"/>
              <a:t>Explores key applications of AI and ML in business contexts, such as fraud detection, personalized marketing, and process automation. Emphasizes the impact on financial services and other industries.</a:t>
            </a:r>
          </a:p>
          <a:p>
            <a:pPr>
              <a:buFont typeface="Arial" panose="020B0604020202020204" pitchFamily="34" charset="0"/>
              <a:buChar char="•"/>
            </a:pPr>
            <a:r>
              <a:rPr lang="en-US" b="1" dirty="0"/>
              <a:t>Challenges and Ethical Considerations</a:t>
            </a:r>
            <a:br>
              <a:rPr lang="en-US" dirty="0"/>
            </a:br>
            <a:r>
              <a:rPr lang="en-US" dirty="0"/>
              <a:t>Discusses ethical issues and challenges related to AI, such as data privacy, model bias, and transparency. These are crucial for organizations adopting AI responsibly.</a:t>
            </a:r>
          </a:p>
          <a:p>
            <a:r>
              <a:rPr lang="en-US" dirty="0"/>
              <a:t>This section prepares attendees to understand Generative AI by establishing a baseline knowledge of AI and ML principles and their business applications. It also introduces challenges that leaders should consider when implementing AI solutions in their organizations.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28</a:t>
            </a:fld>
            <a:endParaRPr lang="en-US"/>
          </a:p>
        </p:txBody>
      </p:sp>
    </p:spTree>
    <p:extLst>
      <p:ext uri="{BB962C8B-B14F-4D97-AF65-F5344CB8AC3E}">
        <p14:creationId xmlns:p14="http://schemas.microsoft.com/office/powerpoint/2010/main" val="324385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or AI, refers to the development of computer systems capable of performing tasks that typically require human intelligence. It’s a transformative technology driving innovation across multiple industries by automating processes, enabling better decision-making, and improving customer experiences.</a:t>
            </a:r>
          </a:p>
          <a:p>
            <a:pPr>
              <a:buFont typeface="Arial" panose="020B0604020202020204" pitchFamily="34" charset="0"/>
              <a:buChar char="•"/>
            </a:pPr>
            <a:r>
              <a:rPr lang="en-US" b="1" dirty="0"/>
              <a:t>Defining Artificial Intelligence</a:t>
            </a:r>
            <a:br>
              <a:rPr lang="en-US" dirty="0"/>
            </a:br>
            <a:r>
              <a:rPr lang="en-US" dirty="0"/>
              <a:t>AI involves building algorithms and systems that allow machines to perform complex tasks typically requiring human cognition, such as understanding language, recognizing images, and solving problems. It’s not about making machines “human,” but rather about using computation to perform functions like perception, reasoning, and interaction more effectively.</a:t>
            </a:r>
          </a:p>
          <a:p>
            <a:pPr>
              <a:buFont typeface="Arial" panose="020B0604020202020204" pitchFamily="34" charset="0"/>
              <a:buChar char="•"/>
            </a:pPr>
            <a:r>
              <a:rPr lang="en-US" b="1" dirty="0"/>
              <a:t>Key Characteristics of AI</a:t>
            </a:r>
            <a:br>
              <a:rPr lang="en-US" dirty="0"/>
            </a:br>
            <a:r>
              <a:rPr lang="en-US" dirty="0" err="1"/>
              <a:t>AI</a:t>
            </a:r>
            <a:r>
              <a:rPr lang="en-US" dirty="0"/>
              <a:t> systems are designed to perceive their environment, learn from data, reason through complex scenarios, and make decisions based on data. This combination of perception, learning, and reasoning is what allows AI to bring added value across different applications.</a:t>
            </a:r>
          </a:p>
          <a:p>
            <a:pPr>
              <a:buFont typeface="Arial" panose="020B0604020202020204" pitchFamily="34" charset="0"/>
              <a:buChar char="•"/>
            </a:pPr>
            <a:r>
              <a:rPr lang="en-US" b="1" dirty="0"/>
              <a:t>AI in Everyday Life</a:t>
            </a:r>
            <a:br>
              <a:rPr lang="en-US" dirty="0"/>
            </a:br>
            <a:r>
              <a:rPr lang="en-US" dirty="0"/>
              <a:t>From virtual assistants like Siri and Alexa to personalized recommendations on Netflix and Amazon, AI has integrated into our daily lives. AI-driven systems analyze user behavior to make predictions, automate routine tasks, and deliver personalized experiences, often in ways that are invisible to the end user.</a:t>
            </a:r>
          </a:p>
          <a:p>
            <a:pPr>
              <a:buFont typeface="Arial" panose="020B0604020202020204" pitchFamily="34" charset="0"/>
              <a:buChar char="•"/>
            </a:pPr>
            <a:r>
              <a:rPr lang="en-US" b="1" dirty="0"/>
              <a:t>Business Impact of AI</a:t>
            </a:r>
            <a:br>
              <a:rPr lang="en-US" dirty="0"/>
            </a:br>
            <a:r>
              <a:rPr lang="en-US" dirty="0"/>
              <a:t>In business, AI enhances operational efficiency, enables data-driven insights, and supports decision-making processes. For instance, AI helps financial institutions detect fraud in real-time and automates repetitive tasks, freeing up employees to focus on higher-value work. AI is not only about cost savings; it opens the door to entirely new products, services, and business models.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29</a:t>
            </a:fld>
            <a:endParaRPr lang="en-US"/>
          </a:p>
        </p:txBody>
      </p:sp>
    </p:spTree>
    <p:extLst>
      <p:ext uri="{BB962C8B-B14F-4D97-AF65-F5344CB8AC3E}">
        <p14:creationId xmlns:p14="http://schemas.microsoft.com/office/powerpoint/2010/main" val="401718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Introduction to </a:t>
            </a:r>
            <a:r>
              <a:rPr lang="en-US" b="1" dirty="0"/>
              <a:t>Speaker</a:t>
            </a:r>
            <a:br>
              <a:rPr dirty="0"/>
            </a:br>
            <a:r>
              <a:rPr lang="en-US" dirty="0" err="1"/>
              <a:t>Speaker</a:t>
            </a:r>
            <a:r>
              <a:rPr lang="en-US" dirty="0"/>
              <a:t> introduction</a:t>
            </a:r>
            <a:r>
              <a:rPr dirty="0"/>
              <a:t>, highlighting expertise in cloud and AI technologies. </a:t>
            </a:r>
            <a:endParaRPr lang="en-US" dirty="0"/>
          </a:p>
          <a:p>
            <a:pPr marL="0" lvl="0" indent="0">
              <a:buNone/>
            </a:pPr>
            <a:endParaRPr dirty="0"/>
          </a:p>
          <a:p>
            <a:pPr marL="0" lvl="0" indent="0">
              <a:buNone/>
            </a:pPr>
            <a:r>
              <a:rPr b="1" dirty="0"/>
              <a:t>Overview of today’s session</a:t>
            </a:r>
            <a:br>
              <a:rPr dirty="0"/>
            </a:br>
            <a:r>
              <a:rPr dirty="0"/>
              <a:t>This session will cover Azure Cloud, Generative AI, real-world applications, and leadership strategies for driving digital transformation.</a:t>
            </a:r>
          </a:p>
          <a:p>
            <a:pPr marL="0" lvl="0" indent="0">
              <a:buNone/>
            </a:pPr>
            <a:endParaRPr dirty="0"/>
          </a:p>
          <a:p>
            <a:pPr marL="0" lvl="0" indent="0">
              <a:buNone/>
            </a:pPr>
            <a:r>
              <a:rPr lang="en-US" dirty="0"/>
              <a:t>Pr</a:t>
            </a:r>
            <a:r>
              <a:rPr dirty="0"/>
              <a:t>omoting innovation, particularly for underrepresented groups in tech. We will explore how AI and cloud computing are central to shaping industries and fostering new opportunities.</a:t>
            </a:r>
          </a:p>
        </p:txBody>
      </p:sp>
      <p:sp>
        <p:nvSpPr>
          <p:cNvPr id="4" name="Slide Number Placeholder 3"/>
          <p:cNvSpPr>
            <a:spLocks noGrp="1"/>
          </p:cNvSpPr>
          <p:nvPr>
            <p:ph type="sldNum" sz="quarter" idx="10"/>
          </p:nvPr>
        </p:nvSpPr>
        <p:spPr/>
        <p:txBody>
          <a:bodyPr/>
          <a:lstStyle/>
          <a:p>
            <a:fld id="{F535A5BC-4889-41D4-A413-F8BBA21B45F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(ML) is a subset of Artificial Intelligence that empowers computers to learn from data and make decisions without being explicitly programmed. This technology is the driving force behind many modern innovations and business efficiencies, from personalized product recommendations to predictive analytics in finance.</a:t>
            </a:r>
          </a:p>
          <a:p>
            <a:pPr>
              <a:buFont typeface="Arial" panose="020B0604020202020204" pitchFamily="34" charset="0"/>
              <a:buChar char="•"/>
            </a:pPr>
            <a:r>
              <a:rPr lang="en-US" b="1" dirty="0"/>
              <a:t>Defining Machine Learning</a:t>
            </a:r>
            <a:br>
              <a:rPr lang="en-US" dirty="0"/>
            </a:br>
            <a:r>
              <a:rPr lang="en-US" dirty="0"/>
              <a:t>Machine Learning is the process by which computers learn to recognize patterns and make decisions based on historical data. Unlike traditional programming, where explicit rules are set, ML algorithms identify trends in data and use these insights to predict future outcomes, adapt to new data, or automate tasks.</a:t>
            </a:r>
          </a:p>
          <a:p>
            <a:pPr>
              <a:buFont typeface="Arial" panose="020B0604020202020204" pitchFamily="34" charset="0"/>
              <a:buChar char="•"/>
            </a:pPr>
            <a:r>
              <a:rPr lang="en-US" b="1" dirty="0"/>
              <a:t>Types of Machine Learning</a:t>
            </a:r>
            <a:endParaRPr lang="en-US" dirty="0"/>
          </a:p>
          <a:p>
            <a:pPr marL="742950" lvl="1" indent="-285750">
              <a:buFont typeface="Arial" panose="020B0604020202020204" pitchFamily="34" charset="0"/>
              <a:buChar char="•"/>
            </a:pPr>
            <a:r>
              <a:rPr lang="en-US" b="1" dirty="0"/>
              <a:t>Supervised Learning</a:t>
            </a:r>
            <a:r>
              <a:rPr lang="en-US" dirty="0"/>
              <a:t>: The model is trained on a labeled dataset, which helps it make predictions or classifications based on known outcomes.</a:t>
            </a:r>
          </a:p>
          <a:p>
            <a:pPr marL="742950" lvl="1" indent="-285750">
              <a:buFont typeface="Arial" panose="020B0604020202020204" pitchFamily="34" charset="0"/>
              <a:buChar char="•"/>
            </a:pPr>
            <a:r>
              <a:rPr lang="en-US" b="1" dirty="0"/>
              <a:t>Unsupervised Learning</a:t>
            </a:r>
            <a:r>
              <a:rPr lang="en-US" dirty="0"/>
              <a:t>: The model identifies patterns in data without predefined labels, often used for clustering or anomaly detection.</a:t>
            </a:r>
          </a:p>
          <a:p>
            <a:pPr marL="742950" lvl="1" indent="-285750">
              <a:buFont typeface="Arial" panose="020B0604020202020204" pitchFamily="34" charset="0"/>
              <a:buChar char="•"/>
            </a:pPr>
            <a:r>
              <a:rPr lang="en-US" b="1" dirty="0"/>
              <a:t>Reinforcement Learning</a:t>
            </a:r>
            <a:r>
              <a:rPr lang="en-US" dirty="0"/>
              <a:t>: The model learns through a system of rewards and punishments, useful in decision-making tasks like autonomous driving and game simulations.</a:t>
            </a:r>
          </a:p>
          <a:p>
            <a:pPr>
              <a:buFont typeface="Arial" panose="020B0604020202020204" pitchFamily="34" charset="0"/>
              <a:buChar char="•"/>
            </a:pPr>
            <a:r>
              <a:rPr lang="en-US" b="1" dirty="0"/>
              <a:t>The Role of Data in ML</a:t>
            </a:r>
            <a:br>
              <a:rPr lang="en-US" dirty="0"/>
            </a:br>
            <a:r>
              <a:rPr lang="en-US" dirty="0"/>
              <a:t>Data is essential for ML; the quality, quantity, and diversity of data affect how accurately models can predict or classify new data. As ML models are exposed to larger and more diverse datasets, their accuracy and reliability improve, making them more valuable in real-world applications.</a:t>
            </a:r>
          </a:p>
          <a:p>
            <a:pPr>
              <a:buFont typeface="Arial" panose="020B0604020202020204" pitchFamily="34" charset="0"/>
              <a:buChar char="•"/>
            </a:pPr>
            <a:r>
              <a:rPr lang="en-US" b="1" dirty="0"/>
              <a:t>Real-World Applications</a:t>
            </a:r>
            <a:br>
              <a:rPr lang="en-US" dirty="0"/>
            </a:br>
            <a:r>
              <a:rPr lang="en-US" dirty="0"/>
              <a:t>Machine Learning is widely used across industries:</a:t>
            </a:r>
          </a:p>
          <a:p>
            <a:pPr marL="742950" lvl="1" indent="-285750">
              <a:buFont typeface="Arial" panose="020B0604020202020204" pitchFamily="34" charset="0"/>
              <a:buChar char="•"/>
            </a:pPr>
            <a:r>
              <a:rPr lang="en-US" b="1" dirty="0"/>
              <a:t>Recommendation Systems</a:t>
            </a:r>
            <a:r>
              <a:rPr lang="en-US" dirty="0"/>
              <a:t>: Tailor product or content suggestions based on user behavior (e.g., Netflix, Amazon).</a:t>
            </a:r>
          </a:p>
          <a:p>
            <a:pPr marL="742950" lvl="1" indent="-285750">
              <a:buFont typeface="Arial" panose="020B0604020202020204" pitchFamily="34" charset="0"/>
              <a:buChar char="•"/>
            </a:pPr>
            <a:r>
              <a:rPr lang="en-US" b="1" dirty="0"/>
              <a:t>Fraud Detection</a:t>
            </a:r>
            <a:r>
              <a:rPr lang="en-US" dirty="0"/>
              <a:t>: Identify abnormal transaction patterns to prevent fraud, a key use case in the finance industry.</a:t>
            </a:r>
          </a:p>
          <a:p>
            <a:pPr marL="742950" lvl="1" indent="-285750">
              <a:buFont typeface="Arial" panose="020B0604020202020204" pitchFamily="34" charset="0"/>
              <a:buChar char="•"/>
            </a:pPr>
            <a:r>
              <a:rPr lang="en-US" b="1" dirty="0"/>
              <a:t>Predictive Maintenance</a:t>
            </a:r>
            <a:r>
              <a:rPr lang="en-US" dirty="0"/>
              <a:t>: Anticipate equipment failures before they occur, helping industries like manufacturing and transportation reduce downtime.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30</a:t>
            </a:fld>
            <a:endParaRPr lang="en-US"/>
          </a:p>
        </p:txBody>
      </p:sp>
    </p:spTree>
    <p:extLst>
      <p:ext uri="{BB962C8B-B14F-4D97-AF65-F5344CB8AC3E}">
        <p14:creationId xmlns:p14="http://schemas.microsoft.com/office/powerpoint/2010/main" val="110073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are categorized into different types based on the nature of the training data and the learning approach. Each type is suited for specific applications, depending on the data availability and the intended outcomes.</a:t>
            </a:r>
          </a:p>
          <a:p>
            <a:pPr>
              <a:buFont typeface="Arial" panose="020B0604020202020204" pitchFamily="34" charset="0"/>
              <a:buChar char="•"/>
            </a:pPr>
            <a:r>
              <a:rPr lang="en-US" b="1" dirty="0"/>
              <a:t>Supervised Learning</a:t>
            </a:r>
            <a:br>
              <a:rPr lang="en-US" dirty="0"/>
            </a:br>
            <a:r>
              <a:rPr lang="en-US" dirty="0"/>
              <a:t>Supervised Learning relies on labeled data, where each input has an associated correct output. This is particularly effective for classification tasks, such as identifying fraud in banking transactions, and regression tasks, like predicting future stock prices. By learning from historical data, the model can generalize to make accurate predictions on new, unseen data.</a:t>
            </a:r>
          </a:p>
          <a:p>
            <a:pPr>
              <a:buFont typeface="Arial" panose="020B0604020202020204" pitchFamily="34" charset="0"/>
              <a:buChar char="•"/>
            </a:pPr>
            <a:r>
              <a:rPr lang="en-US" b="1" dirty="0"/>
              <a:t>Unsupervised Learning</a:t>
            </a:r>
            <a:br>
              <a:rPr lang="en-US" dirty="0"/>
            </a:br>
            <a:r>
              <a:rPr lang="en-US" dirty="0"/>
              <a:t>In Unsupervised Learning, the model is provided with data that has no predefined labels. The goal is to find patterns, relationships, or groupings within the data. Common applications include customer segmentation in marketing and anomaly detection in cybersecurity. Since there’s no guidance on what is “correct,” the model discovers insights by itself, making this approach valuable for exploratory analysis.</a:t>
            </a:r>
          </a:p>
          <a:p>
            <a:pPr>
              <a:buFont typeface="Arial" panose="020B0604020202020204" pitchFamily="34" charset="0"/>
              <a:buChar char="•"/>
            </a:pPr>
            <a:r>
              <a:rPr lang="en-US" b="1" dirty="0"/>
              <a:t>Reinforcement Learning</a:t>
            </a:r>
            <a:br>
              <a:rPr lang="en-US" dirty="0"/>
            </a:br>
            <a:r>
              <a:rPr lang="en-US" dirty="0"/>
              <a:t>Reinforcement Learning teaches the model through a system of rewards and penalties, helping it learn the best actions to take in a given environment to maximize cumulative rewards. This type of learning is often used in dynamic decision-making scenarios, like algorithmic trading or optimizing portfolio management, where the model adapts based on real-time feedback.</a:t>
            </a:r>
          </a:p>
          <a:p>
            <a:pPr>
              <a:buFont typeface="Arial" panose="020B0604020202020204" pitchFamily="34" charset="0"/>
              <a:buChar char="•"/>
            </a:pPr>
            <a:r>
              <a:rPr lang="en-US" b="1" dirty="0"/>
              <a:t>Semi-Supervised Learning</a:t>
            </a:r>
            <a:br>
              <a:rPr lang="en-US" dirty="0"/>
            </a:br>
            <a:r>
              <a:rPr lang="en-US" dirty="0"/>
              <a:t>Semi-Supervised Learning combines a small amount of labeled data with a large amount of unlabeled data. This approach is beneficial when labeling data is costly or time-consuming, as is often the case in medical or financial datasets. The model learns faster and more accurately by leveraging both labeled and unlabeled data, making it suitable for applications where labeled data is limited but unlabeled data is abundant.</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31</a:t>
            </a:fld>
            <a:endParaRPr lang="en-US"/>
          </a:p>
        </p:txBody>
      </p:sp>
    </p:spTree>
    <p:extLst>
      <p:ext uri="{BB962C8B-B14F-4D97-AF65-F5344CB8AC3E}">
        <p14:creationId xmlns:p14="http://schemas.microsoft.com/office/powerpoint/2010/main" val="3104367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are transforming how businesses operate by enabling smarter, data-driven decisions, automating repetitive tasks, enhancing customer experiences, and managing risk effectively. This slide provides a concise overview of these applications, showing technology leaders the broad capabilities of AI and ML in business.</a:t>
            </a:r>
          </a:p>
          <a:p>
            <a:pPr>
              <a:buFont typeface="Arial" panose="020B0604020202020204" pitchFamily="34" charset="0"/>
              <a:buChar char="•"/>
            </a:pPr>
            <a:r>
              <a:rPr lang="en-US" b="1" dirty="0"/>
              <a:t>Data-Driven Decision Making</a:t>
            </a:r>
            <a:br>
              <a:rPr lang="en-US" dirty="0"/>
            </a:br>
            <a:r>
              <a:rPr lang="en-US" dirty="0"/>
              <a:t>AI and ML allow businesses to extract meaningful insights from massive datasets, leading to more informed decision-making. For example, by analyzing customer transaction data, businesses can forecast future trends and optimize service offerings.</a:t>
            </a:r>
          </a:p>
          <a:p>
            <a:pPr>
              <a:buFont typeface="Arial" panose="020B0604020202020204" pitchFamily="34" charset="0"/>
              <a:buChar char="•"/>
            </a:pPr>
            <a:r>
              <a:rPr lang="en-US" b="1" dirty="0"/>
              <a:t>Automation of Routine Tasks</a:t>
            </a:r>
            <a:br>
              <a:rPr lang="en-US" dirty="0"/>
            </a:br>
            <a:r>
              <a:rPr lang="en-US" dirty="0"/>
              <a:t>Many routine and time-consuming tasks, such as data entry and document verification, can be automated using AI, freeing up employees to focus on higher-value activities. This automation not only boosts productivity but also reduces the likelihood of errors, which can lead to more consistent operations.</a:t>
            </a:r>
          </a:p>
          <a:p>
            <a:pPr>
              <a:buFont typeface="Arial" panose="020B0604020202020204" pitchFamily="34" charset="0"/>
              <a:buChar char="•"/>
            </a:pPr>
            <a:r>
              <a:rPr lang="en-US" b="1" dirty="0"/>
              <a:t>Enhanced Customer Experience</a:t>
            </a:r>
            <a:br>
              <a:rPr lang="en-US" dirty="0"/>
            </a:br>
            <a:r>
              <a:rPr lang="en-US" dirty="0"/>
              <a:t>AI and ML enhance customer engagement by providing personalized recommendations and targeted marketing. For instance, predictive analytics can help tailor financial advice to individual customers based on their spending habits, improving satisfaction and loyalty.</a:t>
            </a:r>
          </a:p>
          <a:p>
            <a:pPr>
              <a:buFont typeface="Arial" panose="020B0604020202020204" pitchFamily="34" charset="0"/>
              <a:buChar char="•"/>
            </a:pPr>
            <a:r>
              <a:rPr lang="en-US" b="1" dirty="0"/>
              <a:t>Risk Management and Fraud Detection</a:t>
            </a:r>
            <a:br>
              <a:rPr lang="en-US" dirty="0"/>
            </a:br>
            <a:r>
              <a:rPr lang="en-US" dirty="0"/>
              <a:t>By analyzing patterns and detecting anomalies in real-time, AI and ML can identify potential fraud and mitigate risks, a critical feature for financial institutions. Machine learning models learn from historical fraud data to spot unusual activities, offering a proactive approach to security.</a:t>
            </a:r>
          </a:p>
          <a:p>
            <a:pPr>
              <a:buFont typeface="Arial" panose="020B0604020202020204" pitchFamily="34" charset="0"/>
              <a:buChar char="•"/>
            </a:pPr>
            <a:r>
              <a:rPr lang="en-US" b="1" dirty="0"/>
              <a:t>Predictive Maintenance</a:t>
            </a:r>
            <a:br>
              <a:rPr lang="en-US" dirty="0"/>
            </a:br>
            <a:r>
              <a:rPr lang="en-US" dirty="0"/>
              <a:t>Predictive maintenance uses ML algorithms to predict when equipment is likely to fail, allowing for preemptive repairs. In a banking context, this could apply to the maintenance of ATMs or IT infrastructure, reducing downtime and lowering maintenance expenses.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32</a:t>
            </a:fld>
            <a:endParaRPr lang="en-US"/>
          </a:p>
        </p:txBody>
      </p:sp>
    </p:spTree>
    <p:extLst>
      <p:ext uri="{BB962C8B-B14F-4D97-AF65-F5344CB8AC3E}">
        <p14:creationId xmlns:p14="http://schemas.microsoft.com/office/powerpoint/2010/main" val="4142142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transformative as AI and ML are, they bring several challenges and ethical concerns that require careful management. From privacy risks to potential biases in algorithms, understanding these issues is crucial for technology leaders to implement AI solutions responsibly and effectively.</a:t>
            </a:r>
          </a:p>
          <a:p>
            <a:pPr>
              <a:buFont typeface="Arial" panose="020B0604020202020204" pitchFamily="34" charset="0"/>
              <a:buChar char="•"/>
            </a:pPr>
            <a:r>
              <a:rPr lang="en-US" b="1" dirty="0"/>
              <a:t>Data Privacy and Security</a:t>
            </a:r>
            <a:br>
              <a:rPr lang="en-US" dirty="0"/>
            </a:br>
            <a:r>
              <a:rPr lang="en-US" dirty="0"/>
              <a:t>AI systems rely on large volumes of data, often sensitive or personal in nature. It is essential to ensure this data is handled securely and complies with privacy regulations like GDPR and CCPA. Financial institutions, in particular, must prioritize protecting customer data to maintain trust and adhere to industry standards.</a:t>
            </a:r>
          </a:p>
          <a:p>
            <a:pPr>
              <a:buFont typeface="Arial" panose="020B0604020202020204" pitchFamily="34" charset="0"/>
              <a:buChar char="•"/>
            </a:pPr>
            <a:r>
              <a:rPr lang="en-US" b="1" dirty="0"/>
              <a:t>Bias and Fairness</a:t>
            </a:r>
            <a:br>
              <a:rPr lang="en-US" dirty="0"/>
            </a:br>
            <a:r>
              <a:rPr lang="en-US" dirty="0"/>
              <a:t>Machine learning models learn from historical data, which may contain biases. Left unchecked, AI systems can unintentionally reinforce biases, leading to unfair treatment of certain groups. For instance, a biased model in a lending application could disproportionately affect certain demographics. Ensuring fairness in model outcomes is a significant ethical responsibility.</a:t>
            </a:r>
          </a:p>
          <a:p>
            <a:pPr>
              <a:buFont typeface="Arial" panose="020B0604020202020204" pitchFamily="34" charset="0"/>
              <a:buChar char="•"/>
            </a:pPr>
            <a:r>
              <a:rPr lang="en-US" b="1" dirty="0"/>
              <a:t>Transparency and Accountability</a:t>
            </a:r>
            <a:br>
              <a:rPr lang="en-US" dirty="0"/>
            </a:br>
            <a:r>
              <a:rPr lang="en-US" dirty="0"/>
              <a:t>AI decisions need to be understandable, especially in high-stakes areas like finance. Lack of transparency can lead to distrust among stakeholders. By fostering clear, interpretable AI systems, organizations can hold AI accountable for its outcomes, making it easier to address any unintended consequences.</a:t>
            </a:r>
          </a:p>
          <a:p>
            <a:pPr>
              <a:buFont typeface="Arial" panose="020B0604020202020204" pitchFamily="34" charset="0"/>
              <a:buChar char="•"/>
            </a:pPr>
            <a:r>
              <a:rPr lang="en-US" b="1" dirty="0"/>
              <a:t>Skill Gaps and Workforce Adaptation</a:t>
            </a:r>
            <a:br>
              <a:rPr lang="en-US" dirty="0"/>
            </a:br>
            <a:r>
              <a:rPr lang="en-US" dirty="0"/>
              <a:t>As AI and ML become more integrated into business operations, there is a growing need for skilled professionals who understand these technologies. Additionally, the existing workforce may need support in adapting to changes AI brings to their roles. This transition must be managed with training and reskilling opportunities.</a:t>
            </a:r>
          </a:p>
          <a:p>
            <a:pPr>
              <a:buFont typeface="Arial" panose="020B0604020202020204" pitchFamily="34" charset="0"/>
              <a:buChar char="•"/>
            </a:pPr>
            <a:r>
              <a:rPr lang="en-US" b="1" dirty="0"/>
              <a:t>Resource and Cost Management</a:t>
            </a:r>
            <a:br>
              <a:rPr lang="en-US" dirty="0"/>
            </a:br>
            <a:r>
              <a:rPr lang="en-US" dirty="0"/>
              <a:t>AI solutions often require significant computational resources and financial investment. Leaders must weigh the costs of AI implementations against expected returns and prioritize projects with clear value propositions. Effective resource allocation is essential for sustainable AI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33</a:t>
            </a:fld>
            <a:endParaRPr lang="en-US"/>
          </a:p>
        </p:txBody>
      </p:sp>
    </p:spTree>
    <p:extLst>
      <p:ext uri="{BB962C8B-B14F-4D97-AF65-F5344CB8AC3E}">
        <p14:creationId xmlns:p14="http://schemas.microsoft.com/office/powerpoint/2010/main" val="666873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exercise aims to create a collaborative environment for exploring how AI and ML can drive, while also recognizing the inherent challenges these technologies present, especially within the finance sector.</a:t>
            </a:r>
          </a:p>
          <a:p>
            <a:r>
              <a:rPr lang="en-US" b="1" dirty="0"/>
              <a:t>Purpose</a:t>
            </a:r>
            <a:r>
              <a:rPr lang="en-US" dirty="0"/>
              <a:t>:</a:t>
            </a:r>
            <a:br>
              <a:rPr lang="en-US" dirty="0"/>
            </a:br>
            <a:r>
              <a:rPr lang="en-US" dirty="0"/>
              <a:t>Encourage technology leaders to reflect on AI and ML initiatives, whether in planning or implementation stages. This exercise helps identify shared insights into how these technologies can optimize processes, improve customer experiences, or increase efficiencies, along with potential obstacles.</a:t>
            </a:r>
          </a:p>
          <a:p>
            <a:r>
              <a:rPr lang="en-US" b="1" dirty="0"/>
              <a:t>Instructions for Attendees</a:t>
            </a:r>
            <a:r>
              <a:rPr lang="en-US" dirty="0"/>
              <a:t>:</a:t>
            </a:r>
            <a:br>
              <a:rPr lang="en-US" dirty="0"/>
            </a:br>
            <a:r>
              <a:rPr lang="en-US" dirty="0"/>
              <a:t>In small groups, spend five minutes discussing AI and ML use cases relevant to finance. Topics might include customer service improvements, risk analysis, fraud detection, and personalization. Each group should consider both the opportunities (such as predictive insights and automation benefits) and the challenges (such as data security, ethical concerns, and skills gaps).</a:t>
            </a:r>
          </a:p>
          <a:p>
            <a:r>
              <a:rPr lang="en-US" b="1" dirty="0"/>
              <a:t>Group Share-Out</a:t>
            </a:r>
            <a:r>
              <a:rPr lang="en-US" dirty="0"/>
              <a:t>:</a:t>
            </a:r>
            <a:br>
              <a:rPr lang="en-US" dirty="0"/>
            </a:br>
            <a:r>
              <a:rPr lang="en-US" dirty="0"/>
              <a:t>After five minutes, each table will share one opportunity and one challenge. This will provide an overview of how different teams view the promise and limitations of AI/ML, setting a foundation for upcoming content on AI applications, ethics, and security.</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34</a:t>
            </a:fld>
            <a:endParaRPr lang="en-US"/>
          </a:p>
        </p:txBody>
      </p:sp>
    </p:spTree>
    <p:extLst>
      <p:ext uri="{BB962C8B-B14F-4D97-AF65-F5344CB8AC3E}">
        <p14:creationId xmlns:p14="http://schemas.microsoft.com/office/powerpoint/2010/main" val="1035609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Generative AI?</a:t>
            </a:r>
            <a:br>
              <a:rPr lang="en-US" dirty="0"/>
            </a:br>
            <a:r>
              <a:rPr lang="en-US" dirty="0"/>
              <a:t>Introduce the concept of Generative AI, which involves creating new data, such as text, images, and more, based on patterns in existing data.</a:t>
            </a:r>
          </a:p>
          <a:p>
            <a:r>
              <a:rPr lang="en-US" b="1" dirty="0"/>
              <a:t>Key Tools: GPT, DALL·E, Codex</a:t>
            </a:r>
            <a:br>
              <a:rPr lang="en-US" dirty="0"/>
            </a:br>
            <a:r>
              <a:rPr lang="en-US" dirty="0"/>
              <a:t>Explain some of the popular tools developed by OpenAI that represent different applications of Generative AI: GPT for text, DALL·E for images, and Codex for code.</a:t>
            </a:r>
          </a:p>
          <a:p>
            <a:r>
              <a:rPr lang="en-US" b="1" dirty="0"/>
              <a:t>How Generative AI Works</a:t>
            </a:r>
            <a:br>
              <a:rPr lang="en-US" dirty="0"/>
            </a:br>
            <a:r>
              <a:rPr lang="en-US" dirty="0"/>
              <a:t>Provide a basic explanation of the underlying technology, such as neural networks and deep learning models, to give attendees a foundational understanding.</a:t>
            </a:r>
          </a:p>
          <a:p>
            <a:r>
              <a:rPr lang="en-US" b="1" dirty="0"/>
              <a:t>Common Applications of Generative AI</a:t>
            </a:r>
            <a:br>
              <a:rPr lang="en-US" dirty="0"/>
            </a:br>
            <a:r>
              <a:rPr lang="en-US" dirty="0"/>
              <a:t>Discuss practical applications across industries like customer service, content creation, healthcare, and finance to help the audience see its real-world relevance.</a:t>
            </a:r>
          </a:p>
          <a:p>
            <a:r>
              <a:rPr lang="en-US" b="1" dirty="0"/>
              <a:t>The Impact of Generative AI on Industries</a:t>
            </a:r>
            <a:br>
              <a:rPr lang="en-US" dirty="0"/>
            </a:br>
            <a:r>
              <a:rPr lang="en-US" dirty="0"/>
              <a:t>Highlight how Generative AI is transforming various sectors, enabling efficiency, personalization, and automation at unprecedented levels.</a:t>
            </a:r>
          </a:p>
          <a:p>
            <a:r>
              <a:rPr lang="en-US" b="1" dirty="0"/>
              <a:t>Ethical and Societal Considerations</a:t>
            </a:r>
            <a:br>
              <a:rPr lang="en-US" dirty="0"/>
            </a:br>
            <a:r>
              <a:rPr lang="en-US" dirty="0"/>
              <a:t>Address important ethical issues, such as biases in AI outputs, data privacy concerns, and the potential impact on jobs and industries.</a:t>
            </a:r>
          </a:p>
          <a:p>
            <a:r>
              <a:rPr lang="en-US" b="1" dirty="0"/>
              <a:t>Generative AI in Business Decision-Making</a:t>
            </a:r>
            <a:br>
              <a:rPr lang="en-US" dirty="0"/>
            </a:br>
            <a:r>
              <a:rPr lang="en-US" dirty="0"/>
              <a:t>Explore how Generative AI can assist in analyzing data, creating reports, and generating insights to support quicker and more informed decision-making in business contexts.</a:t>
            </a:r>
          </a:p>
          <a:p>
            <a:r>
              <a:rPr lang="en-US" b="1" dirty="0"/>
              <a:t>Future Directions and Innovations</a:t>
            </a:r>
            <a:br>
              <a:rPr lang="en-US" dirty="0"/>
            </a:br>
            <a:r>
              <a:rPr lang="en-US" dirty="0"/>
              <a:t>Briefly discuss upcoming advancements in Generative AI, including model interpretability, improved real-time capabilities, and potential cost reductions.</a:t>
            </a:r>
          </a:p>
          <a:p>
            <a:r>
              <a:rPr lang="en-US" b="1" dirty="0"/>
              <a:t>Azure’s Role in Advancing Generative AI</a:t>
            </a:r>
            <a:br>
              <a:rPr lang="en-US" dirty="0"/>
            </a:br>
            <a:r>
              <a:rPr lang="en-US" dirty="0"/>
              <a:t>Position Azure as a trusted platform that not only provides robust tools for AI development but also emphasizes responsible and ethical AI practices, supporting businesses in adopting Generative AI confidently and securely.</a:t>
            </a:r>
          </a:p>
        </p:txBody>
      </p:sp>
      <p:sp>
        <p:nvSpPr>
          <p:cNvPr id="4" name="Slide Number Placeholder 3"/>
          <p:cNvSpPr>
            <a:spLocks noGrp="1"/>
          </p:cNvSpPr>
          <p:nvPr>
            <p:ph type="sldNum" sz="quarter" idx="5"/>
          </p:nvPr>
        </p:nvSpPr>
        <p:spPr/>
        <p:txBody>
          <a:bodyPr/>
          <a:lstStyle/>
          <a:p>
            <a:fld id="{F535A5BC-4889-41D4-A413-F8BBA21B45F4}" type="slidenum">
              <a:rPr lang="en-US" smtClean="0"/>
              <a:t>35</a:t>
            </a:fld>
            <a:endParaRPr lang="en-US"/>
          </a:p>
        </p:txBody>
      </p:sp>
    </p:spTree>
    <p:extLst>
      <p:ext uri="{BB962C8B-B14F-4D97-AF65-F5344CB8AC3E}">
        <p14:creationId xmlns:p14="http://schemas.microsoft.com/office/powerpoint/2010/main" val="2239834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Visual</a:t>
            </a:r>
            <a:r>
              <a:rPr lang="en-US" dirty="0"/>
              <a:t>: A brief graphic comparing traditional AI (analyzes and classifies) and generative AI (creates and generates).</a:t>
            </a:r>
          </a:p>
          <a:p>
            <a:endParaRPr lang="en-US" dirty="0"/>
          </a:p>
          <a:p>
            <a:r>
              <a:rPr lang="en-US" dirty="0"/>
              <a:t>Generative AI is a cutting-edge technology that is redefining how we interact with artificial intelligence. Unlike traditional AI, which primarily analyzes and classifies data, Generative AI has the unique capability to generate new content. Think of it as the AI moving from simply understanding patterns to creating something new—be it a piece of writing, an image, or even a piece of code. This shift from predictive analytics to content generation opens up a world of possibilities, allowing us to automate creative tasks.</a:t>
            </a:r>
          </a:p>
          <a:p>
            <a:r>
              <a:rPr lang="en-US" dirty="0"/>
              <a:t>In the media industry, for instance, Generative AI can produce visual content for marketing campaigns. In healthcare, it can assist in generating medical imaging data to aid diagnoses. And in retail, it personalizes shopping experiences by creating unique product descriptions or even generating new product ideas. These applications streamline processes, reduce manual effort, and allow human workers to focus on more complex and strategic tasks. Generative AI’s capacity to enhance productivity and foster innovation is truly transformative, and as we explore this further, we’ll see how industries are evolving with this technology.</a:t>
            </a:r>
          </a:p>
          <a:p>
            <a:endParaRPr lang="en-US" b="1" dirty="0"/>
          </a:p>
          <a:p>
            <a:r>
              <a:rPr lang="en-US" b="1" dirty="0"/>
              <a:t>Defining Generative AI</a:t>
            </a:r>
            <a:br>
              <a:rPr lang="en-US" dirty="0"/>
            </a:br>
            <a:r>
              <a:rPr lang="en-US" dirty="0"/>
              <a:t>Generative AI refers to models that generate entirely new content rather than just analyzing or classifying existing data. These models are trained on vast datasets, enabling them to produce text, images, or even code. This innovation is particularly transformative because it allows technology to replicate tasks that were once exclusive to human creativity, such as drafting emails, creating artwork, or even writing computer programs.</a:t>
            </a:r>
          </a:p>
          <a:p>
            <a:r>
              <a:rPr lang="en-US" b="1" dirty="0"/>
              <a:t>Difference from Traditional AI</a:t>
            </a:r>
            <a:br>
              <a:rPr lang="en-US" dirty="0"/>
            </a:br>
            <a:r>
              <a:rPr lang="en-US" dirty="0"/>
              <a:t>Unlike traditional AI models that focus on analyzing or classifying data—such as determining whether a transaction is fraudulent—Generative AI creates new, data-driven outputs. This capability allows businesses to explore and use AI in more dynamic and creative ways, helping teams to automate repetitive tasks while allowing for creative problem-solving.</a:t>
            </a:r>
          </a:p>
          <a:p>
            <a:r>
              <a:rPr lang="en-US" b="1" dirty="0"/>
              <a:t>Applications in Finance</a:t>
            </a:r>
            <a:br>
              <a:rPr lang="en-US" dirty="0"/>
            </a:br>
            <a:r>
              <a:rPr lang="en-US" dirty="0"/>
              <a:t>Generative AI holds particular promise in the finance sector. For instance, it can be used to generate detailed reports on market trends by summarizing large datasets and presenting them in an easily digestible form. It can also enhance customer service by generating realistic, AI-driven responses that feel personalized and engaging. Additionally, generative models can help predict fraud patterns by analyzing transaction data and simulating scenarios, which can support better-informed decisions around risk management.</a:t>
            </a:r>
          </a:p>
          <a:p>
            <a:r>
              <a:rPr lang="en-US" dirty="0"/>
              <a:t>This is especially relevant for technology leaders in the financial</a:t>
            </a:r>
            <a:r>
              <a:rPr lang="en-US" baseline="0" dirty="0"/>
              <a:t> sector</a:t>
            </a:r>
            <a:r>
              <a:rPr lang="en-US" dirty="0"/>
              <a:t>, where understanding and leveraging data effectively can give a significant edge. By incorporating generative AI into finance workflows, you’re not only saving time but enhancing the quality and accuracy of insights.</a:t>
            </a:r>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tools are transforming various industries by enabling machines to produce human-like outputs in text, images, and even code. Here’s an overview of three key generative AI tools that are having a substantial impact across fields:</a:t>
            </a:r>
          </a:p>
          <a:p>
            <a:pPr>
              <a:buFont typeface="Arial" panose="020B0604020202020204" pitchFamily="34" charset="0"/>
              <a:buChar char="•"/>
            </a:pPr>
            <a:r>
              <a:rPr lang="en-US" b="1" dirty="0"/>
              <a:t>GPT (Generative Pretrained Transformer)</a:t>
            </a:r>
            <a:br>
              <a:rPr lang="en-US" dirty="0"/>
            </a:br>
            <a:r>
              <a:rPr lang="en-US" dirty="0"/>
              <a:t>GPT, developed by OpenAI, generates text that closely resembles human writing. Given a prompt, it can compose paragraphs, answer questions, summarize content, and even maintain coherent dialogue in a chatbot. This tool is particularly valuable for customer service automation, content generation, and summarization tasks. For instance, in financial services, GPT can assist in creating clear, client-friendly summaries of complex financial documents, or respond to frequently asked questions with minimal human oversight.</a:t>
            </a:r>
          </a:p>
          <a:p>
            <a:pPr>
              <a:buFont typeface="Arial" panose="020B0604020202020204" pitchFamily="34" charset="0"/>
              <a:buChar char="•"/>
            </a:pPr>
            <a:r>
              <a:rPr lang="en-US" b="1" dirty="0"/>
              <a:t>DALL·E</a:t>
            </a:r>
            <a:br>
              <a:rPr lang="en-US" dirty="0"/>
            </a:br>
            <a:r>
              <a:rPr lang="en-US" dirty="0" err="1"/>
              <a:t>DALL·E</a:t>
            </a:r>
            <a:r>
              <a:rPr lang="en-US" dirty="0"/>
              <a:t>, another breakthrough from OpenAI, is designed to create images from text prompts. Users can describe a scene or object, and DALL·E generates an image that aligns with that description. This capability is widely applicable in marketing, advertising, and product design, as it allows users to visualize ideas before actual production. DALL·E could be useful for marketing teams to quickly generate conceptual images for campaigns or visualize design ideas without the need for initial sketches.</a:t>
            </a:r>
          </a:p>
          <a:p>
            <a:pPr>
              <a:buFont typeface="Arial" panose="020B0604020202020204" pitchFamily="34" charset="0"/>
              <a:buChar char="•"/>
            </a:pPr>
            <a:r>
              <a:rPr lang="en-US" b="1" dirty="0"/>
              <a:t>Codex</a:t>
            </a:r>
            <a:br>
              <a:rPr lang="en-US" dirty="0"/>
            </a:br>
            <a:r>
              <a:rPr lang="en-US" dirty="0" err="1"/>
              <a:t>Codex</a:t>
            </a:r>
            <a:r>
              <a:rPr lang="en-US" dirty="0"/>
              <a:t> is a powerful AI that translates natural language instructions into computer code. This tool can assist developers by generating code snippets, automating repetitive tasks, and even identifying potential bugs. Codex enhances productivity and reduces time spent on writing basic code, making it an invaluable tool for IT teams and software developers. Codex could expedite software development processes, allowing the tech team to focus on more complex problem-solving rather than writing basic code structures.</a:t>
            </a:r>
          </a:p>
        </p:txBody>
      </p:sp>
      <p:sp>
        <p:nvSpPr>
          <p:cNvPr id="4" name="Slide Number Placeholder 3"/>
          <p:cNvSpPr>
            <a:spLocks noGrp="1"/>
          </p:cNvSpPr>
          <p:nvPr>
            <p:ph type="sldNum" sz="quarter" idx="10"/>
          </p:nvPr>
        </p:nvSpPr>
        <p:spPr/>
        <p:txBody>
          <a:bodyPr/>
          <a:lstStyle/>
          <a:p>
            <a:fld id="{F535A5BC-4889-41D4-A413-F8BBA21B45F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multiple industries by automating complex processes, enhancing personalization, and enabling new forms of content and service delivery. Here’s how it impacts some key sectors.</a:t>
            </a:r>
          </a:p>
          <a:p>
            <a:pPr>
              <a:buFont typeface="Arial" panose="020B0604020202020204" pitchFamily="34" charset="0"/>
              <a:buChar char="•"/>
            </a:pPr>
            <a:r>
              <a:rPr lang="en-US" b="1" dirty="0"/>
              <a:t>Media and Entertainment</a:t>
            </a:r>
            <a:br>
              <a:rPr lang="en-US" dirty="0"/>
            </a:br>
            <a:r>
              <a:rPr lang="en-US" dirty="0"/>
              <a:t>Generative AI is revolutionizing media by automating repetitive content creation tasks, such as drafting articles or creating video scripts. Additionally, AI assists with video editing and personalization, tailoring content recommendations to individual viewer preferences. This capability allows media companies to scale up content production while delivering a more engaging experience for their audiences.</a:t>
            </a:r>
          </a:p>
          <a:p>
            <a:pPr>
              <a:buFont typeface="Arial" panose="020B0604020202020204" pitchFamily="34" charset="0"/>
              <a:buChar char="•"/>
            </a:pPr>
            <a:r>
              <a:rPr lang="en-US" b="1" dirty="0"/>
              <a:t>Retail and E-Commerce</a:t>
            </a:r>
            <a:br>
              <a:rPr lang="en-US" dirty="0"/>
            </a:br>
            <a:r>
              <a:rPr lang="en-US" dirty="0"/>
              <a:t>In retail, generative AI plays a critical role in personalizing customer experiences, from tailored product recommendations to automated design creation for marketing materials. AI-powered personalization improves customer satisfaction and engagement by presenting products and promotions that are relevant to each individual. Retail brands also use generative AI to design virtual product prototypes and support rapid concept testing.</a:t>
            </a:r>
          </a:p>
          <a:p>
            <a:pPr>
              <a:buFont typeface="Arial" panose="020B0604020202020204" pitchFamily="34" charset="0"/>
              <a:buChar char="•"/>
            </a:pPr>
            <a:r>
              <a:rPr lang="en-US" b="1" dirty="0"/>
              <a:t>Healthcare</a:t>
            </a:r>
            <a:br>
              <a:rPr lang="en-US" dirty="0"/>
            </a:br>
            <a:r>
              <a:rPr lang="en-US" dirty="0"/>
              <a:t>The healthcare industry leverages generative AI in medical imaging to detect anomalies and support diagnosis. AI-driven diagnostic tools assist medical professionals by offering preliminary insights, thus accelerating the diagnostic process. Additionally, generative AI supports research and drug discovery by analyzing large datasets to identify potential treatments, which speeds up the development of new medicines.</a:t>
            </a:r>
          </a:p>
          <a:p>
            <a:pPr>
              <a:buFont typeface="Arial" panose="020B0604020202020204" pitchFamily="34" charset="0"/>
              <a:buChar char="•"/>
            </a:pPr>
            <a:r>
              <a:rPr lang="en-US" b="1" dirty="0"/>
              <a:t>Financial Services</a:t>
            </a:r>
            <a:br>
              <a:rPr lang="en-US" dirty="0"/>
            </a:br>
            <a:r>
              <a:rPr lang="en-US" dirty="0"/>
              <a:t>In the financial sector, generative AI enhances fraud detection by analyzing patterns and anomalies in transaction data, which helps identify suspicious activities more efficiently. Additionally, it improves customer service by generating responses to common inquiries and providing support via chatbots. Generative AI is also used in financial forecasting, where it analyzes historical data to predict future trends, helping financial leaders make informed decisions.</a:t>
            </a:r>
          </a:p>
        </p:txBody>
      </p:sp>
      <p:sp>
        <p:nvSpPr>
          <p:cNvPr id="4" name="Slide Number Placeholder 3"/>
          <p:cNvSpPr>
            <a:spLocks noGrp="1"/>
          </p:cNvSpPr>
          <p:nvPr>
            <p:ph type="sldNum" sz="quarter" idx="10"/>
          </p:nvPr>
        </p:nvSpPr>
        <p:spPr/>
        <p:txBody>
          <a:bodyPr/>
          <a:lstStyle/>
          <a:p>
            <a:fld id="{F535A5BC-4889-41D4-A413-F8BBA21B45F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CCCCCC"/>
                </a:solidFill>
                <a:effectLst/>
                <a:latin typeface="-apple-system"/>
              </a:rPr>
              <a:t>Step 1: Prepare Mock Transaction Data</a:t>
            </a:r>
          </a:p>
          <a:p>
            <a:pPr algn="l"/>
            <a:r>
              <a:rPr lang="en-US" b="0" i="0" dirty="0">
                <a:solidFill>
                  <a:srgbClr val="CCCCCC"/>
                </a:solidFill>
                <a:effectLst/>
                <a:latin typeface="-apple-system"/>
              </a:rPr>
              <a:t>	Sample dataset with transaction details for a hypothetical client’s portfolio. </a:t>
            </a:r>
          </a:p>
          <a:p>
            <a:pPr algn="l"/>
            <a:r>
              <a:rPr lang="en-US" b="0" i="0" dirty="0">
                <a:solidFill>
                  <a:srgbClr val="CCCCCC"/>
                </a:solidFill>
                <a:effectLst/>
                <a:latin typeface="-apple-system"/>
              </a:rPr>
              <a:t>	Example Dataset: Dataset_ClientTransacrtionDetails.csv</a:t>
            </a:r>
          </a:p>
          <a:p>
            <a:pPr algn="l"/>
            <a:r>
              <a:rPr lang="en-US" b="1" i="0" dirty="0">
                <a:solidFill>
                  <a:srgbClr val="CCCCCC"/>
                </a:solidFill>
                <a:effectLst/>
                <a:latin typeface="-apple-system"/>
              </a:rPr>
              <a:t>Step 2: Feed Data into a Generative AI Model</a:t>
            </a:r>
          </a:p>
          <a:p>
            <a:pPr algn="l"/>
            <a:r>
              <a:rPr lang="en-US" b="0" i="0" dirty="0">
                <a:solidFill>
                  <a:srgbClr val="CCCCCC"/>
                </a:solidFill>
                <a:effectLst/>
                <a:latin typeface="-apple-system"/>
              </a:rPr>
              <a:t>	Use the dataset to input into a generative AI model (such as GPT) and prompt it to generate a summary of insights based on the data 	provided.</a:t>
            </a:r>
          </a:p>
          <a:p>
            <a:pPr algn="l"/>
            <a:r>
              <a:rPr lang="en-US" b="1" i="0" dirty="0">
                <a:solidFill>
                  <a:srgbClr val="CCCCCC"/>
                </a:solidFill>
                <a:effectLst/>
                <a:latin typeface="-apple-system"/>
              </a:rPr>
              <a:t>	Prompt Example:</a:t>
            </a:r>
          </a:p>
          <a:p>
            <a:pPr lvl="3" algn="l">
              <a:buFont typeface="Arial" panose="020B0604020202020204" pitchFamily="34" charset="0"/>
              <a:buChar char="•"/>
            </a:pPr>
            <a:r>
              <a:rPr lang="en-US" b="0" i="0" dirty="0">
                <a:solidFill>
                  <a:srgbClr val="CCCCCC"/>
                </a:solidFill>
                <a:effectLst/>
                <a:latin typeface="-apple-system"/>
              </a:rPr>
              <a:t>"Analyze the above transaction data. Summarize key trends in sector performance, identify any patterns in buying or selling behavior, and provide an overall sentiment analysis for the client’s portfolio."</a:t>
            </a:r>
          </a:p>
          <a:p>
            <a:pPr algn="l"/>
            <a:r>
              <a:rPr lang="en-US" b="1" i="0" dirty="0">
                <a:solidFill>
                  <a:srgbClr val="CCCCCC"/>
                </a:solidFill>
                <a:effectLst/>
                <a:latin typeface="-apple-system"/>
              </a:rPr>
              <a:t>Step 3: Expected AI-Generated Output</a:t>
            </a:r>
          </a:p>
          <a:p>
            <a:pPr algn="l"/>
            <a:r>
              <a:rPr lang="en-US" b="1" i="0" dirty="0">
                <a:solidFill>
                  <a:srgbClr val="CCCCCC"/>
                </a:solidFill>
                <a:effectLst/>
                <a:latin typeface="-apple-system"/>
              </a:rPr>
              <a:t>	Example Output</a:t>
            </a:r>
            <a:r>
              <a:rPr lang="en-US" b="0" i="0" dirty="0">
                <a:solidFill>
                  <a:srgbClr val="CCCCCC"/>
                </a:solidFill>
                <a:effectLst/>
                <a:latin typeface="-apple-system"/>
              </a:rPr>
              <a:t>:</a:t>
            </a:r>
          </a:p>
          <a:p>
            <a:r>
              <a:rPr lang="en-US" b="1" dirty="0">
                <a:effectLst/>
              </a:rPr>
              <a:t>	Client Portfolio Summary – Q1 2024</a:t>
            </a:r>
            <a:endParaRPr lang="en-US" dirty="0">
              <a:effectLst/>
            </a:endParaRPr>
          </a:p>
          <a:p>
            <a:pPr lvl="2">
              <a:buFont typeface="Arial" panose="020B0604020202020204" pitchFamily="34" charset="0"/>
              <a:buChar char="•"/>
            </a:pPr>
            <a:r>
              <a:rPr lang="en-US" b="1" dirty="0">
                <a:effectLst/>
              </a:rPr>
              <a:t>Sector Performance</a:t>
            </a:r>
            <a:r>
              <a:rPr lang="en-US" dirty="0">
                <a:effectLst/>
              </a:rPr>
              <a:t>:</a:t>
            </a:r>
          </a:p>
          <a:p>
            <a:pPr marL="1657350" lvl="3" indent="-285750">
              <a:buFont typeface="Arial" panose="020B0604020202020204" pitchFamily="34" charset="0"/>
              <a:buChar char="•"/>
            </a:pPr>
            <a:r>
              <a:rPr lang="en-US" i="1" dirty="0">
                <a:effectLst/>
              </a:rPr>
              <a:t>Technology</a:t>
            </a:r>
            <a:r>
              <a:rPr lang="en-US" dirty="0">
                <a:effectLst/>
              </a:rPr>
              <a:t>: The portfolio saw significant activity in the technology sector with notable buys in AI and cloud technologies, indicating a positive sentiment toward tech growth, especially in AI-driven companies.</a:t>
            </a:r>
          </a:p>
          <a:p>
            <a:pPr marL="1657350" lvl="3" indent="-285750">
              <a:buFont typeface="Arial" panose="020B0604020202020204" pitchFamily="34" charset="0"/>
              <a:buChar char="•"/>
            </a:pPr>
            <a:r>
              <a:rPr lang="en-US" i="1" dirty="0">
                <a:effectLst/>
              </a:rPr>
              <a:t>Energy</a:t>
            </a:r>
            <a:r>
              <a:rPr lang="en-US" dirty="0">
                <a:effectLst/>
              </a:rPr>
              <a:t>: Solar investments demonstrated a growing interest in renewable energy with </a:t>
            </a:r>
            <a:r>
              <a:rPr lang="en-US" dirty="0" err="1">
                <a:effectLst/>
              </a:rPr>
              <a:t>SolarWave</a:t>
            </a:r>
            <a:r>
              <a:rPr lang="en-US" dirty="0">
                <a:effectLst/>
              </a:rPr>
              <a:t> Corp. contributing positively to portfolio diversification.</a:t>
            </a:r>
          </a:p>
          <a:p>
            <a:pPr lvl="2">
              <a:buFont typeface="Arial" panose="020B0604020202020204" pitchFamily="34" charset="0"/>
              <a:buChar char="•"/>
            </a:pPr>
            <a:r>
              <a:rPr lang="en-US" b="1" dirty="0">
                <a:effectLst/>
              </a:rPr>
              <a:t>Transaction Patterns</a:t>
            </a:r>
            <a:r>
              <a:rPr lang="en-US" dirty="0">
                <a:effectLst/>
              </a:rPr>
              <a:t>:</a:t>
            </a:r>
          </a:p>
          <a:p>
            <a:pPr marL="1657350" lvl="3" indent="-285750">
              <a:buFont typeface="Arial" panose="020B0604020202020204" pitchFamily="34" charset="0"/>
              <a:buChar char="•"/>
            </a:pPr>
            <a:r>
              <a:rPr lang="en-US" i="1" dirty="0">
                <a:effectLst/>
              </a:rPr>
              <a:t>Buying Trends</a:t>
            </a:r>
            <a:r>
              <a:rPr lang="en-US" dirty="0">
                <a:effectLst/>
              </a:rPr>
              <a:t>: Majority of purchases are in Technology, Financial, and Energy sectors, showcasing a balanced approach between growth and stability.</a:t>
            </a:r>
          </a:p>
          <a:p>
            <a:pPr marL="1657350" lvl="3" indent="-285750">
              <a:buFont typeface="Arial" panose="020B0604020202020204" pitchFamily="34" charset="0"/>
              <a:buChar char="•"/>
            </a:pPr>
            <a:r>
              <a:rPr lang="en-US" i="1" dirty="0">
                <a:effectLst/>
              </a:rPr>
              <a:t>Selling Trends</a:t>
            </a:r>
            <a:r>
              <a:rPr lang="en-US" dirty="0">
                <a:effectLst/>
              </a:rPr>
              <a:t>: Sells mainly occurred in Financial and Retail sectors, which may suggest divestment in less promising areas.</a:t>
            </a:r>
          </a:p>
          <a:p>
            <a:pPr lvl="2">
              <a:buFont typeface="Arial" panose="020B0604020202020204" pitchFamily="34" charset="0"/>
              <a:buChar char="•"/>
            </a:pPr>
            <a:r>
              <a:rPr lang="en-US" b="1" dirty="0">
                <a:effectLst/>
              </a:rPr>
              <a:t>Sentiment Analysis</a:t>
            </a:r>
            <a:r>
              <a:rPr lang="en-US" dirty="0">
                <a:effectLst/>
              </a:rPr>
              <a:t>:</a:t>
            </a:r>
          </a:p>
          <a:p>
            <a:pPr marL="1657350" lvl="3" indent="-285750">
              <a:buFont typeface="Arial" panose="020B0604020202020204" pitchFamily="34" charset="0"/>
              <a:buChar char="•"/>
            </a:pPr>
            <a:r>
              <a:rPr lang="en-US" dirty="0">
                <a:effectLst/>
              </a:rPr>
              <a:t>Positive sentiment across Technology and Healthcare investments indicates strong confidence in these areas, particularly AI, cloud services, and healthcare technology.</a:t>
            </a:r>
          </a:p>
          <a:p>
            <a:pPr marL="1657350" lvl="3" indent="-285750">
              <a:buFont typeface="Arial" panose="020B0604020202020204" pitchFamily="34" charset="0"/>
              <a:buChar char="•"/>
            </a:pPr>
            <a:r>
              <a:rPr lang="en-US" dirty="0">
                <a:effectLst/>
              </a:rPr>
              <a:t>The portfolio sentiment appears generally positive, aligned with growth-oriented sectors, suggesting a strategic focus on long-term, high-value industries.</a:t>
            </a:r>
          </a:p>
          <a:p>
            <a:pPr algn="l"/>
            <a:r>
              <a:rPr lang="en-US" b="1" i="0" dirty="0">
                <a:solidFill>
                  <a:srgbClr val="CCCCCC"/>
                </a:solidFill>
                <a:effectLst/>
                <a:latin typeface="-apple-system"/>
              </a:rPr>
              <a:t>Step 4: Display Output in a Dashboard Format</a:t>
            </a:r>
          </a:p>
          <a:p>
            <a:pPr algn="l"/>
            <a:r>
              <a:rPr lang="en-US" b="0" i="0" dirty="0">
                <a:solidFill>
                  <a:srgbClr val="CCCCCC"/>
                </a:solidFill>
                <a:effectLst/>
                <a:latin typeface="-apple-system"/>
              </a:rPr>
              <a:t>	Use a simple dashboard or visual display to showcase key findings, with sections for </a:t>
            </a:r>
            <a:r>
              <a:rPr lang="en-US" b="1" i="0" dirty="0">
                <a:solidFill>
                  <a:srgbClr val="CCCCCC"/>
                </a:solidFill>
                <a:effectLst/>
                <a:latin typeface="-apple-system"/>
              </a:rPr>
              <a:t>Sector Performance</a:t>
            </a:r>
            <a:r>
              <a:rPr lang="en-US" b="0" i="0" dirty="0">
                <a:solidFill>
                  <a:srgbClr val="CCCCCC"/>
                </a:solidFill>
                <a:effectLst/>
                <a:latin typeface="-apple-system"/>
              </a:rPr>
              <a:t>, </a:t>
            </a:r>
            <a:r>
              <a:rPr lang="en-US" b="1" i="0" dirty="0">
                <a:solidFill>
                  <a:srgbClr val="CCCCCC"/>
                </a:solidFill>
                <a:effectLst/>
                <a:latin typeface="-apple-system"/>
              </a:rPr>
              <a:t>Transaction Patterns</a:t>
            </a:r>
            <a:r>
              <a:rPr lang="en-US" b="0" i="0" dirty="0">
                <a:solidFill>
                  <a:srgbClr val="CCCCCC"/>
                </a:solidFill>
                <a:effectLst/>
                <a:latin typeface="-apple-system"/>
              </a:rPr>
              <a:t>, 	and </a:t>
            </a:r>
            <a:r>
              <a:rPr lang="en-US" b="1" i="0" dirty="0">
                <a:solidFill>
                  <a:srgbClr val="CCCCCC"/>
                </a:solidFill>
                <a:effectLst/>
                <a:latin typeface="-apple-system"/>
              </a:rPr>
              <a:t>Sentiment Analysis</a:t>
            </a:r>
            <a:r>
              <a:rPr lang="en-US" b="0" i="0" dirty="0">
                <a:solidFill>
                  <a:srgbClr val="CCCCCC"/>
                </a:solidFill>
                <a:effectLst/>
                <a:latin typeface="-apple-system"/>
              </a:rPr>
              <a:t>.</a:t>
            </a:r>
          </a:p>
          <a:p>
            <a:pPr algn="l"/>
            <a:r>
              <a:rPr lang="en-US" b="0" i="0" dirty="0">
                <a:solidFill>
                  <a:srgbClr val="CCCCCC"/>
                </a:solidFill>
                <a:effectLst/>
                <a:latin typeface="-apple-system"/>
              </a:rPr>
              <a:t>	Visualize the results:</a:t>
            </a:r>
          </a:p>
          <a:p>
            <a:pPr lvl="3" algn="l">
              <a:buFont typeface="Arial" panose="020B0604020202020204" pitchFamily="34" charset="0"/>
              <a:buChar char="•"/>
            </a:pPr>
            <a:r>
              <a:rPr lang="en-US" b="0" i="0" dirty="0">
                <a:solidFill>
                  <a:srgbClr val="CCCCCC"/>
                </a:solidFill>
                <a:effectLst/>
                <a:latin typeface="-apple-system"/>
              </a:rPr>
              <a:t>Prompt: Please show the results in a graph” summaries.</a:t>
            </a:r>
          </a:p>
          <a:p>
            <a:pPr algn="l"/>
            <a:r>
              <a:rPr lang="en-US" b="1" i="0" dirty="0">
                <a:solidFill>
                  <a:srgbClr val="CCCCCC"/>
                </a:solidFill>
                <a:effectLst/>
                <a:latin typeface="-apple-system"/>
              </a:rPr>
              <a:t>Step 5: Extend with an Interactive Q&amp;A</a:t>
            </a:r>
          </a:p>
          <a:p>
            <a:pPr algn="l"/>
            <a:r>
              <a:rPr lang="en-US" b="0" i="0" dirty="0">
                <a:solidFill>
                  <a:srgbClr val="CCCCCC"/>
                </a:solidFill>
                <a:effectLst/>
                <a:latin typeface="-apple-system"/>
              </a:rPr>
              <a:t>	Allow for questions and show how the model can adapt to follow-up questions. Examples:</a:t>
            </a:r>
          </a:p>
          <a:p>
            <a:pPr lvl="3" algn="l">
              <a:buFont typeface="Arial" panose="020B0604020202020204" pitchFamily="34" charset="0"/>
              <a:buChar char="•"/>
            </a:pPr>
            <a:r>
              <a:rPr lang="en-US" b="0" i="0" dirty="0">
                <a:solidFill>
                  <a:srgbClr val="CCCCCC"/>
                </a:solidFill>
                <a:effectLst/>
                <a:latin typeface="-apple-system"/>
              </a:rPr>
              <a:t>“What are the top performing sectors?”</a:t>
            </a:r>
          </a:p>
          <a:p>
            <a:pPr lvl="3" algn="l">
              <a:buFont typeface="Arial" panose="020B0604020202020204" pitchFamily="34" charset="0"/>
              <a:buChar char="•"/>
            </a:pPr>
            <a:r>
              <a:rPr lang="en-US" b="0" i="0" dirty="0">
                <a:solidFill>
                  <a:srgbClr val="CCCCCC"/>
                </a:solidFill>
                <a:effectLst/>
                <a:latin typeface="-apple-system"/>
              </a:rPr>
              <a:t>“Which investment has the highest return?”</a:t>
            </a:r>
          </a:p>
          <a:p>
            <a:pPr algn="l"/>
            <a:endParaRPr lang="en-US" b="0" i="0" dirty="0">
              <a:solidFill>
                <a:srgbClr val="CCCCCC"/>
              </a:solidFill>
              <a:effectLst/>
              <a:latin typeface="-apple-system"/>
            </a:endParaRPr>
          </a:p>
        </p:txBody>
      </p:sp>
      <p:sp>
        <p:nvSpPr>
          <p:cNvPr id="4" name="Slide Number Placeholder 3"/>
          <p:cNvSpPr>
            <a:spLocks noGrp="1"/>
          </p:cNvSpPr>
          <p:nvPr>
            <p:ph type="sldNum" sz="quarter" idx="10"/>
          </p:nvPr>
        </p:nvSpPr>
        <p:spPr/>
        <p:txBody>
          <a:bodyPr/>
          <a:lstStyle/>
          <a:p>
            <a:fld id="{F535A5BC-4889-41D4-A413-F8BBA21B45F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Over 20 Years in IT </a:t>
            </a:r>
          </a:p>
          <a:p>
            <a:pPr marL="628650" lvl="1" indent="-171450">
              <a:buFont typeface="Arial" panose="020B0604020202020204" pitchFamily="34" charset="0"/>
              <a:buChar char="•"/>
            </a:pPr>
            <a:r>
              <a:rPr lang="en-US" dirty="0"/>
              <a:t>Antoine has more than 15 years of experience working with cloud and AI technologies, leading large-scale projects involving Azure and AI solutions.</a:t>
            </a:r>
          </a:p>
          <a:p>
            <a:pPr marL="628650" lvl="1" indent="-171450">
              <a:buFont typeface="Arial" panose="020B0604020202020204" pitchFamily="34" charset="0"/>
              <a:buChar char="•"/>
            </a:pPr>
            <a:r>
              <a:rPr lang="en-US" dirty="0"/>
              <a:t>With focus in AI, Agile, CI/CD, DevOps, and Microsoft Technologies</a:t>
            </a:r>
          </a:p>
          <a:p>
            <a:pPr>
              <a:buFont typeface="Arial" panose="020B0604020202020204" pitchFamily="34" charset="0"/>
              <a:buNone/>
            </a:pPr>
            <a:r>
              <a:rPr lang="en-US" b="1" dirty="0"/>
              <a:t>ProDataMan Founder and Principal</a:t>
            </a:r>
          </a:p>
          <a:p>
            <a:pPr marL="628650" lvl="1" indent="-171450">
              <a:buFont typeface="Arial" panose="020B0604020202020204" pitchFamily="34" charset="0"/>
              <a:buChar char="•"/>
            </a:pPr>
            <a:r>
              <a:rPr lang="en-US" dirty="0"/>
              <a:t>Leading training initiatives, technical content development, and consulting</a:t>
            </a:r>
            <a:endParaRPr dirty="0"/>
          </a:p>
          <a:p>
            <a:pPr>
              <a:buFont typeface="Arial" panose="020B0604020202020204" pitchFamily="34" charset="0"/>
              <a:buNone/>
            </a:pPr>
            <a:r>
              <a:rPr lang="en-US" b="1" dirty="0"/>
              <a:t>Skilled in Content Creation</a:t>
            </a:r>
          </a:p>
          <a:p>
            <a:pPr marL="628650" lvl="1" indent="-171450">
              <a:buFont typeface="Arial" panose="020B0604020202020204" pitchFamily="34" charset="0"/>
              <a:buChar char="•"/>
            </a:pPr>
            <a:r>
              <a:rPr lang="en-US" dirty="0"/>
              <a:t>Published author and hands-on lab developer in DevOps and Agile frameworks</a:t>
            </a:r>
            <a:endParaRPr lang="en-US" b="1" dirty="0"/>
          </a:p>
          <a:p>
            <a:pPr marL="0" lvl="0" indent="0">
              <a:buFont typeface="Arial" panose="020B0604020202020204" pitchFamily="34" charset="0"/>
              <a:buNone/>
            </a:pPr>
            <a:r>
              <a:rPr b="1" dirty="0"/>
              <a:t>Notable Projects</a:t>
            </a:r>
            <a:endParaRPr lang="en-US" b="1" dirty="0"/>
          </a:p>
          <a:p>
            <a:pPr marL="628650" lvl="1" indent="-171450">
              <a:buFont typeface="Arial" panose="020B0604020202020204" pitchFamily="34" charset="0"/>
              <a:buChar char="•"/>
            </a:pPr>
            <a:r>
              <a:rPr lang="en-US" dirty="0"/>
              <a:t>AWS and Azure implementations, Prompt Engineering, AI model development, and scaling AI for Fortune 500 companies.</a:t>
            </a:r>
          </a:p>
          <a:p>
            <a:pPr>
              <a:buFont typeface="Arial" panose="020B0604020202020204" pitchFamily="34" charset="0"/>
              <a:buNone/>
            </a:pPr>
            <a:r>
              <a:rPr lang="en-US" b="1" dirty="0"/>
              <a:t>Experienced with Leading Enterprises</a:t>
            </a:r>
          </a:p>
          <a:p>
            <a:pPr marL="628650" lvl="1" indent="-171450">
              <a:buFont typeface="Arial" panose="020B0604020202020204" pitchFamily="34" charset="0"/>
              <a:buChar char="•"/>
            </a:pPr>
            <a:r>
              <a:rPr lang="en-US" dirty="0"/>
              <a:t>Collaborated with clients like Microsoft, NASA, and Honda North America</a:t>
            </a:r>
            <a:endParaRPr lang="en-US" b="1" dirty="0"/>
          </a:p>
          <a:p>
            <a:pPr marL="0" lvl="0" indent="0">
              <a:buNone/>
            </a:pPr>
            <a:r>
              <a:rPr lang="en-US" b="1" dirty="0"/>
              <a:t>Focus:</a:t>
            </a:r>
            <a:endParaRPr b="1" dirty="0"/>
          </a:p>
          <a:p>
            <a:pPr marL="628650" lvl="1" indent="-171450">
              <a:buFont typeface="Arial" panose="020B0604020202020204" pitchFamily="34" charset="0"/>
              <a:buChar char="•"/>
            </a:pPr>
            <a:r>
              <a:rPr lang="en-US" dirty="0"/>
              <a:t>Committed to fostering diversity in the technology space, empowering underrepresented groups and promoting inclusion in AI model training.</a:t>
            </a:r>
          </a:p>
        </p:txBody>
      </p:sp>
      <p:sp>
        <p:nvSpPr>
          <p:cNvPr id="4" name="Slide Number Placeholder 3"/>
          <p:cNvSpPr>
            <a:spLocks noGrp="1"/>
          </p:cNvSpPr>
          <p:nvPr>
            <p:ph type="sldNum" sz="quarter" idx="10"/>
          </p:nvPr>
        </p:nvSpPr>
        <p:spPr/>
        <p:txBody>
          <a:bodyPr/>
          <a:lstStyle/>
          <a:p>
            <a:fld id="{F535A5BC-4889-41D4-A413-F8BBA21B45F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become a critical tool for modern businesses, enhancing efficiency, innovation, and personalization. Generative AI, in particular, is transforming traditional workflows and enabling new ways to approach product design, marketing, and financial services. Each application demonstrates how AI reshapes key business areas, providing competitive advantages and improving outcomes.</a:t>
            </a:r>
          </a:p>
          <a:p>
            <a:pPr>
              <a:buFont typeface="Arial" panose="020B0604020202020204" pitchFamily="34" charset="0"/>
              <a:buChar char="•"/>
            </a:pPr>
            <a:r>
              <a:rPr lang="en-US" b="1" dirty="0"/>
              <a:t>Generative AI Applications in Business</a:t>
            </a:r>
            <a:br>
              <a:rPr lang="en-US" dirty="0"/>
            </a:br>
            <a:r>
              <a:rPr lang="en-US" dirty="0"/>
              <a:t>Businesses leverage generative AI to automate complex tasks, analyze vast data, and generate unique insights that drive strategic decisions.</a:t>
            </a:r>
          </a:p>
          <a:p>
            <a:pPr>
              <a:buFont typeface="Arial" panose="020B0604020202020204" pitchFamily="34" charset="0"/>
              <a:buChar char="•"/>
            </a:pPr>
            <a:r>
              <a:rPr lang="en-US" b="1" dirty="0"/>
              <a:t>Product Design and Development</a:t>
            </a:r>
            <a:br>
              <a:rPr lang="en-US" dirty="0"/>
            </a:br>
            <a:r>
              <a:rPr lang="en-US" dirty="0"/>
              <a:t>AI enables faster product design cycles, helping teams develop tailored solutions and prototypes with greater accuracy and speed.</a:t>
            </a:r>
          </a:p>
          <a:p>
            <a:pPr>
              <a:buFont typeface="Arial" panose="020B0604020202020204" pitchFamily="34" charset="0"/>
              <a:buChar char="•"/>
            </a:pPr>
            <a:r>
              <a:rPr lang="en-US" b="1" dirty="0"/>
              <a:t>Marketing and Customer Engagement</a:t>
            </a:r>
            <a:br>
              <a:rPr lang="en-US" dirty="0"/>
            </a:br>
            <a:r>
              <a:rPr lang="en-US" dirty="0"/>
              <a:t>Personalized marketing content generated by AI allows brands to engage customers more effectively, creating meaningful interactions that build loyalty.</a:t>
            </a:r>
          </a:p>
          <a:p>
            <a:pPr>
              <a:buFont typeface="Arial" panose="020B0604020202020204" pitchFamily="34" charset="0"/>
              <a:buChar char="•"/>
            </a:pPr>
            <a:r>
              <a:rPr lang="en-US" b="1" dirty="0"/>
              <a:t>Financial Services and Risk Management</a:t>
            </a:r>
            <a:br>
              <a:rPr lang="en-US" dirty="0"/>
            </a:br>
            <a:r>
              <a:rPr lang="en-US" dirty="0"/>
              <a:t>Within finance, AI enhances security through fraud detection, refines risk management strategies, and optimizes customer service by automating responses and predicting needs.</a:t>
            </a:r>
          </a:p>
        </p:txBody>
      </p:sp>
      <p:sp>
        <p:nvSpPr>
          <p:cNvPr id="4" name="Slide Number Placeholder 3"/>
          <p:cNvSpPr>
            <a:spLocks noGrp="1"/>
          </p:cNvSpPr>
          <p:nvPr>
            <p:ph type="sldNum" sz="quarter" idx="5"/>
          </p:nvPr>
        </p:nvSpPr>
        <p:spPr/>
        <p:txBody>
          <a:bodyPr/>
          <a:lstStyle/>
          <a:p>
            <a:fld id="{F535A5BC-4889-41D4-A413-F8BBA21B45F4}" type="slidenum">
              <a:rPr lang="en-US" smtClean="0"/>
              <a:t>40</a:t>
            </a:fld>
            <a:endParaRPr lang="en-US"/>
          </a:p>
        </p:txBody>
      </p:sp>
    </p:spTree>
    <p:extLst>
      <p:ext uri="{BB962C8B-B14F-4D97-AF65-F5344CB8AC3E}">
        <p14:creationId xmlns:p14="http://schemas.microsoft.com/office/powerpoint/2010/main" val="2057731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Generative AI has fundamentally changed what we can accomplish with software and changed our expectations of software.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driving tremendous adoption of services, it’s reshaping industries, and it’s prompting organizations to consider how they can use AI and what new digital products, services, and experiences they can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https://twitter.com/gdb/status/1599683104142430208?lang=en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https://www.pwc.com/gx/en/issues/data-and-analytics/publications/artificial-intelligence-study.html</a:t>
            </a:r>
          </a:p>
          <a:p>
            <a:r>
              <a:rPr lang="en-US" dirty="0"/>
              <a:t>3. https://sloanreview.mit.edu/projects/expanding-ais-impact-with-organizational-learning/?utm_medium=pr&amp;utm_source=release&amp;utm_campaign=ReportBCGAI2020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5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panose="020F0502020204030204"/>
                <a:cs typeface="Calibri" panose="020F0502020204030204"/>
              </a:rPr>
              <a:t>There are many benefits that intelligent apps can offer to your business</a:t>
            </a:r>
          </a:p>
          <a:p>
            <a:pPr>
              <a:defRPr/>
            </a:pPr>
            <a:endParaRPr lang="en-US" dirty="0">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a:cs typeface="Calibri" panose="020F0502020204030204"/>
              </a:rPr>
              <a:t>First, </a:t>
            </a: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it means you can outpace competition by delivering innovative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Times New Roman" panose="02020603050405020304" pitchFamily="18" charset="0"/>
                <a:cs typeface="Times New Roman" panose="02020603050405020304" pitchFamily="18" charset="0"/>
              </a:rPr>
              <a:t>You can also amplify employee capabilities and you can increase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You can also scale your business and future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Times New Roman" panose="02020603050405020304" pitchFamily="18" charset="0"/>
                <a:cs typeface="Times New Roman" panose="02020603050405020304" pitchFamily="18" charset="0"/>
              </a:rPr>
              <a:t>And being able to future proof is possible whether you're leveraging AI right now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how businesses operate by streamlining processes, enhancing customer engagement, and driving innovation. This slide will discuss how AI applies across industries, from manufacturing and retail to customer service, with specific examples of AI-driven applications.</a:t>
            </a:r>
          </a:p>
          <a:p>
            <a:pPr>
              <a:buFont typeface="Arial" panose="020B0604020202020204" pitchFamily="34" charset="0"/>
              <a:buChar char="•"/>
            </a:pPr>
            <a:r>
              <a:rPr lang="en-US" b="1" dirty="0"/>
              <a:t>Real-world examples of AI in action</a:t>
            </a:r>
            <a:br>
              <a:rPr lang="en-US" dirty="0"/>
            </a:br>
            <a:r>
              <a:rPr lang="en-US" dirty="0"/>
              <a:t>Generative AI is widely used across industries. In manufacturing, AI improves operational efficiency by predicting equipment failures and suggesting preventive maintenance, thus reducing downtime. In retail, AI enhances customer experiences by providing personalized recommendations and optimizing inventory based on demand. In customer service, AI chatbots offer instant, around-the-clock support, improving customer satisfaction and reducing the workload for human agents.</a:t>
            </a:r>
          </a:p>
          <a:p>
            <a:pPr>
              <a:buFont typeface="Arial" panose="020B0604020202020204" pitchFamily="34" charset="0"/>
              <a:buChar char="•"/>
            </a:pPr>
            <a:r>
              <a:rPr lang="en-US" b="1" dirty="0"/>
              <a:t>AI-driven product design, marketing, and customer service</a:t>
            </a:r>
            <a:br>
              <a:rPr lang="en-US" dirty="0"/>
            </a:br>
            <a:r>
              <a:rPr lang="en-US" dirty="0"/>
              <a:t>Generative AI enables rapid prototyping in product design, reducing the time needed to bring products from concept to market. In marketing, AI tools personalize customer segmentation, enabling targeted campaigns that resonate with specific audiences. For customer service, AI chatbots handle routine queries, freeing up human agents to manage complex issues and providing insights through detailed analytics.</a:t>
            </a:r>
          </a:p>
          <a:p>
            <a:pPr>
              <a:buFont typeface="Arial" panose="020B0604020202020204" pitchFamily="34" charset="0"/>
              <a:buChar char="•"/>
            </a:pPr>
            <a:r>
              <a:rPr lang="en-US" b="1" dirty="0"/>
              <a:t>Reducing time-to-market with AI</a:t>
            </a:r>
            <a:br>
              <a:rPr lang="en-US" dirty="0"/>
            </a:br>
            <a:r>
              <a:rPr lang="en-US" dirty="0" err="1"/>
              <a:t>AI</a:t>
            </a:r>
            <a:r>
              <a:rPr lang="en-US" dirty="0"/>
              <a:t> accelerates product development and launch timelines by automating repetitive tasks and assisting in data analysis for decision-making. By minimizing manual processes, companies can respond faster to market demands, giving them a competitive edge. Data-driven insights from AI also support quicker, more confident strategic decisions.</a:t>
            </a:r>
          </a:p>
        </p:txBody>
      </p:sp>
      <p:sp>
        <p:nvSpPr>
          <p:cNvPr id="4" name="Slide Number Placeholder 3"/>
          <p:cNvSpPr>
            <a:spLocks noGrp="1"/>
          </p:cNvSpPr>
          <p:nvPr>
            <p:ph type="sldNum" sz="quarter" idx="10"/>
          </p:nvPr>
        </p:nvSpPr>
        <p:spPr/>
        <p:txBody>
          <a:bodyPr/>
          <a:lstStyle/>
          <a:p>
            <a:fld id="{F535A5BC-4889-41D4-A413-F8BBA21B45F4}"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transforming the product design landscape, allowing businesses to explore more possibilities, accelerate prototyping, and simulate real-world conditions, which leads to better-performing products with optimized costs and materials. This slide delves into how AI enhances every stage of product design, from ideation to testing.</a:t>
            </a:r>
          </a:p>
          <a:p>
            <a:pPr>
              <a:buFont typeface="Arial" panose="020B0604020202020204" pitchFamily="34" charset="0"/>
              <a:buChar char="•"/>
            </a:pPr>
            <a:r>
              <a:rPr lang="en-US" b="1" dirty="0"/>
              <a:t>Revolutionizing product design with AI</a:t>
            </a:r>
            <a:br>
              <a:rPr lang="en-US" dirty="0"/>
            </a:br>
            <a:r>
              <a:rPr lang="en-US" dirty="0" err="1"/>
              <a:t>AI</a:t>
            </a:r>
            <a:r>
              <a:rPr lang="en-US" dirty="0"/>
              <a:t> allows designers to explore an almost limitless number of design variations quickly, adjusting factors such as cost, material strength, and environmental impact. This capability enables companies to achieve optimized designs without the traditional trial-and-error process, saving both time and resources.</a:t>
            </a:r>
          </a:p>
          <a:p>
            <a:pPr>
              <a:buFont typeface="Arial" panose="020B0604020202020204" pitchFamily="34" charset="0"/>
              <a:buChar char="•"/>
            </a:pPr>
            <a:r>
              <a:rPr lang="en-US" b="1" dirty="0"/>
              <a:t>Prototyping and simulation tools</a:t>
            </a:r>
            <a:br>
              <a:rPr lang="en-US" dirty="0"/>
            </a:br>
            <a:r>
              <a:rPr lang="en-US" dirty="0"/>
              <a:t>AI-driven design tools like Autodesk’s Dreamcatcher empower designers to produce realistic prototypes with minimal manual intervention. These tools allow simulation of real-world conditions, such as stress tests and durability under various forces, providing essential feedback before physical prototypes are made. This significantly reduces development costs and improves product reliability.</a:t>
            </a:r>
          </a:p>
          <a:p>
            <a:pPr>
              <a:buFont typeface="Arial" panose="020B0604020202020204" pitchFamily="34" charset="0"/>
              <a:buChar char="•"/>
            </a:pPr>
            <a:r>
              <a:rPr lang="en-US" b="1" dirty="0"/>
              <a:t>Case study: AI in automotive design</a:t>
            </a:r>
            <a:br>
              <a:rPr lang="en-US" dirty="0"/>
            </a:br>
            <a:r>
              <a:rPr lang="en-US" dirty="0"/>
              <a:t>Leading automotive manufacturers, such as BMW, harness the power of AI to innovate within the design of vehicle components. AI-driven models help create lighter components that reduce fuel consumption without compromising safety, contributing to the development of more sustainable and efficient vehicles. The automotive sector’s use of AI-driven generative design demonstrates how advanced technology can meet industry-specific needs for safety, efficiency, and regulatory compliance.</a:t>
            </a:r>
          </a:p>
        </p:txBody>
      </p:sp>
      <p:sp>
        <p:nvSpPr>
          <p:cNvPr id="4" name="Slide Number Placeholder 3"/>
          <p:cNvSpPr>
            <a:spLocks noGrp="1"/>
          </p:cNvSpPr>
          <p:nvPr>
            <p:ph type="sldNum" sz="quarter" idx="10"/>
          </p:nvPr>
        </p:nvSpPr>
        <p:spPr/>
        <p:txBody>
          <a:bodyPr/>
          <a:lstStyle/>
          <a:p>
            <a:fld id="{F535A5BC-4889-41D4-A413-F8BBA21B45F4}"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AI is reshaping the marketing landscape by making it possible to deliver highly personalized customer experiences at an unprecedented scale. By analyzing customer data, AI enables brands to tailor content that resonates with individual preferences, making marketing efforts more impactful and efficient.</a:t>
            </a:r>
          </a:p>
          <a:p>
            <a:pPr>
              <a:buFont typeface="Arial" panose="020B0604020202020204" pitchFamily="34" charset="0"/>
              <a:buChar char="•"/>
            </a:pPr>
            <a:r>
              <a:rPr lang="en-US" b="1" dirty="0"/>
              <a:t>Personalizing marketing campaigns at scale</a:t>
            </a:r>
            <a:br>
              <a:rPr lang="en-US" dirty="0"/>
            </a:br>
            <a:r>
              <a:rPr lang="en-US" dirty="0"/>
              <a:t>Generative AI empowers marketers to analyze vast amounts of customer data—such as browsing history, purchase behavior, and demographic information—to create hyper-targeted campaigns. By tailoring messages across various channels, AI helps deliver relevant content to each customer, improving engagement and conversion rates. This capability allows companies to maintain a personal touch with customers, even as they grow.</a:t>
            </a:r>
          </a:p>
          <a:p>
            <a:pPr>
              <a:buFont typeface="Arial" panose="020B0604020202020204" pitchFamily="34" charset="0"/>
              <a:buChar char="•"/>
            </a:pPr>
            <a:r>
              <a:rPr lang="en-US" b="1" dirty="0"/>
              <a:t>Automating content creation</a:t>
            </a:r>
            <a:br>
              <a:rPr lang="en-US" dirty="0"/>
            </a:br>
            <a:r>
              <a:rPr lang="en-US" dirty="0"/>
              <a:t>AI models like GPT-4 can rapidly generate text for ads, social media posts, and email campaigns based on input prompts. This automation enables marketing teams to quickly produce a high volume of content, making it easier to adapt campaigns based on performance data and emerging trends. Automated content generation also allows companies to test multiple variations, refining their messaging in real-time.</a:t>
            </a:r>
          </a:p>
          <a:p>
            <a:pPr>
              <a:buFont typeface="Arial" panose="020B0604020202020204" pitchFamily="34" charset="0"/>
              <a:buChar char="•"/>
            </a:pPr>
            <a:r>
              <a:rPr lang="en-US" b="1" dirty="0"/>
              <a:t>Real-world example: AI in e-commerce marketing</a:t>
            </a:r>
            <a:br>
              <a:rPr lang="en-US" dirty="0"/>
            </a:br>
            <a:r>
              <a:rPr lang="en-US" dirty="0"/>
              <a:t>Leading e-commerce platforms like Amazon leverage AI to personalize the customer experience at every touchpoint. By analyzing user data, AI recommends products, adjusts prices, and serves targeted ads—all in real-time. This approach not only enhances customer satisfaction but also drives higher sales by aligning product offerings with customer needs and preferences. The AI-driven personalization strategy used by Amazon has set a new standard in customer engagement and retention, demonstrating the power of generative AI in modern marketing.</a:t>
            </a:r>
          </a:p>
        </p:txBody>
      </p:sp>
      <p:sp>
        <p:nvSpPr>
          <p:cNvPr id="4" name="Slide Number Placeholder 3"/>
          <p:cNvSpPr>
            <a:spLocks noGrp="1"/>
          </p:cNvSpPr>
          <p:nvPr>
            <p:ph type="sldNum" sz="quarter" idx="10"/>
          </p:nvPr>
        </p:nvSpPr>
        <p:spPr/>
        <p:txBody>
          <a:bodyPr/>
          <a:lstStyle/>
          <a:p>
            <a:fld id="{F535A5BC-4889-41D4-A413-F8BBA21B45F4}" type="slidenum">
              <a:rPr lang="en-US"/>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reshaping the financial industry by enhancing security, managing risk, and personalizing services. Fraud detection is significantly improved through real-time pattern analysis, helping financial institutions promptly respond to suspicious activity. Risk assessment models built with machine learning support informed decision-making by evaluating complex datasets on loans and investments, which is crucial in a fast-paced market. Additionally, AI enables personalization, tailoring financial products to individual customer needs based on behavioral and financial data.</a:t>
            </a:r>
          </a:p>
          <a:p>
            <a:r>
              <a:rPr lang="en-US" b="1" dirty="0"/>
              <a:t>Enhancing fraud detection</a:t>
            </a:r>
            <a:br>
              <a:rPr lang="en-US" dirty="0"/>
            </a:br>
            <a:r>
              <a:rPr lang="en-US" dirty="0"/>
              <a:t>Generative AI provides advanced analytics that spot fraud indicators instantly, benefiting both customers and institutions through heightened security.</a:t>
            </a:r>
          </a:p>
          <a:p>
            <a:r>
              <a:rPr lang="en-US" b="1" dirty="0"/>
              <a:t>Risk assessment and mitigation</a:t>
            </a:r>
            <a:br>
              <a:rPr lang="en-US" dirty="0"/>
            </a:br>
            <a:r>
              <a:rPr lang="en-US" dirty="0"/>
              <a:t>Machine learning predicts potential financial risks, allowing institutions to proactively address high-risk situations, ensuring stability and customer trust.</a:t>
            </a:r>
          </a:p>
          <a:p>
            <a:r>
              <a:rPr lang="en-US" b="1" dirty="0"/>
              <a:t>Personalized financial products</a:t>
            </a:r>
            <a:br>
              <a:rPr lang="en-US" dirty="0"/>
            </a:br>
            <a:r>
              <a:rPr lang="en-US" dirty="0"/>
              <a:t>AI can analyze vast amounts of customer data, enabling tailored financial products that meet unique needs and boost customer engagement.</a:t>
            </a:r>
          </a:p>
          <a:p>
            <a:r>
              <a:rPr lang="en-US" b="1" dirty="0"/>
              <a:t>Compliance monitoring</a:t>
            </a:r>
            <a:br>
              <a:rPr lang="en-US" dirty="0"/>
            </a:br>
            <a:r>
              <a:rPr lang="en-US" dirty="0"/>
              <a:t>Automation in compliance enables organizations to continually track activity against regulatory standards, minimizing manual oversight and reducing errors in compliance.</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46</a:t>
            </a:fld>
            <a:endParaRPr lang="en-US"/>
          </a:p>
        </p:txBody>
      </p:sp>
    </p:spTree>
    <p:extLst>
      <p:ext uri="{BB962C8B-B14F-4D97-AF65-F5344CB8AC3E}">
        <p14:creationId xmlns:p14="http://schemas.microsoft.com/office/powerpoint/2010/main" val="3725243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A0A0-F3A0-52FB-5037-33B5402254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C727-D6B2-09BF-DFB6-6DCE40D2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55E59-5F58-7789-E54A-4A270F2F1535}"/>
              </a:ext>
            </a:extLst>
          </p:cNvPr>
          <p:cNvSpPr>
            <a:spLocks noGrp="1"/>
          </p:cNvSpPr>
          <p:nvPr>
            <p:ph type="body" idx="1"/>
          </p:nvPr>
        </p:nvSpPr>
        <p:spPr/>
        <p:txBody>
          <a:bodyPr/>
          <a:lstStyle/>
          <a:p>
            <a:pPr algn="l">
              <a:spcAft>
                <a:spcPts val="1200"/>
              </a:spcAft>
            </a:pPr>
            <a:r>
              <a:rPr lang="en-US" b="0" i="0" dirty="0">
                <a:solidFill>
                  <a:srgbClr val="CCCCCC"/>
                </a:solidFill>
                <a:effectLst/>
                <a:latin typeface="-apple-system"/>
              </a:rPr>
              <a:t>To securely process client data using </a:t>
            </a:r>
            <a:r>
              <a:rPr lang="en-US" b="1" i="0" dirty="0">
                <a:solidFill>
                  <a:srgbClr val="CCCCCC"/>
                </a:solidFill>
                <a:effectLst/>
                <a:latin typeface="-apple-system"/>
              </a:rPr>
              <a:t>Azure OpenAI’s Chat Playground</a:t>
            </a:r>
            <a:r>
              <a:rPr lang="en-US" b="0" i="0" dirty="0">
                <a:solidFill>
                  <a:srgbClr val="CCCCCC"/>
                </a:solidFill>
                <a:effectLst/>
                <a:latin typeface="-apple-system"/>
              </a:rPr>
              <a:t> with </a:t>
            </a:r>
            <a:r>
              <a:rPr lang="en-US" b="1" i="0" dirty="0">
                <a:solidFill>
                  <a:srgbClr val="CCCCCC"/>
                </a:solidFill>
                <a:effectLst/>
                <a:latin typeface="-apple-system"/>
              </a:rPr>
              <a:t>GPT-4</a:t>
            </a:r>
            <a:r>
              <a:rPr lang="en-US" b="0" i="0" dirty="0">
                <a:solidFill>
                  <a:srgbClr val="CCCCCC"/>
                </a:solidFill>
                <a:effectLst/>
                <a:latin typeface="-apple-system"/>
              </a:rPr>
              <a:t> (GPT-4o), you can follow these steps. The Chat Playground offers a user-friendly interface to interact with the model, making it easier to analyze and generate insights without direct code. Here’s how to set it up for private data processing:</a:t>
            </a:r>
          </a:p>
          <a:p>
            <a:pPr algn="l">
              <a:spcBef>
                <a:spcPts val="1800"/>
              </a:spcBef>
              <a:spcAft>
                <a:spcPts val="1200"/>
              </a:spcAft>
            </a:pPr>
            <a:r>
              <a:rPr lang="en-US" b="1" i="0" dirty="0">
                <a:solidFill>
                  <a:srgbClr val="CCCCCC"/>
                </a:solidFill>
                <a:effectLst/>
                <a:latin typeface="-apple-system"/>
              </a:rPr>
              <a:t>Instructions: Using Azure OpenAI’s Chat Playground with GPT-4o for Private Data Processing</a:t>
            </a:r>
          </a:p>
          <a:p>
            <a:pPr algn="l">
              <a:spcBef>
                <a:spcPts val="1800"/>
              </a:spcBef>
              <a:spcAft>
                <a:spcPts val="1200"/>
              </a:spcAft>
            </a:pPr>
            <a:r>
              <a:rPr lang="en-US" b="1" i="0" dirty="0">
                <a:solidFill>
                  <a:srgbClr val="CCCCCC"/>
                </a:solidFill>
                <a:effectLst/>
                <a:latin typeface="-apple-system"/>
              </a:rPr>
              <a:t>Step 1: Provision Azure OpenAI Service with GPT-4o</a:t>
            </a:r>
          </a:p>
          <a:p>
            <a:pPr algn="l">
              <a:buFont typeface="+mj-lt"/>
              <a:buAutoNum type="arabicPeriod"/>
            </a:pPr>
            <a:r>
              <a:rPr lang="en-US" b="1" i="0" dirty="0">
                <a:solidFill>
                  <a:srgbClr val="CCCCCC"/>
                </a:solidFill>
                <a:effectLst/>
                <a:latin typeface="-apple-system"/>
              </a:rPr>
              <a:t>Create an Azure OpenAI Service Instance</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In the </a:t>
            </a:r>
            <a:r>
              <a:rPr lang="en-US" b="0" i="0" u="none" strike="noStrike" dirty="0">
                <a:solidFill>
                  <a:srgbClr val="CCCCCC"/>
                </a:solidFill>
                <a:effectLst/>
                <a:latin typeface="-apple-system"/>
                <a:hlinkClick r:id="rId3"/>
              </a:rPr>
              <a:t>Azure Portal</a:t>
            </a:r>
            <a:r>
              <a:rPr lang="en-US" b="0" i="0" dirty="0">
                <a:solidFill>
                  <a:srgbClr val="CCCCCC"/>
                </a:solidFill>
                <a:effectLst/>
                <a:latin typeface="-apple-system"/>
              </a:rPr>
              <a:t>, navigate to </a:t>
            </a:r>
            <a:r>
              <a:rPr lang="en-US" b="1" i="0" dirty="0">
                <a:solidFill>
                  <a:srgbClr val="CCCCCC"/>
                </a:solidFill>
                <a:effectLst/>
                <a:latin typeface="-apple-system"/>
              </a:rPr>
              <a:t>Create a resource</a:t>
            </a:r>
            <a:r>
              <a:rPr lang="en-US" b="0" i="0" dirty="0">
                <a:solidFill>
                  <a:srgbClr val="CCCCCC"/>
                </a:solidFill>
                <a:effectLst/>
                <a:latin typeface="-apple-system"/>
              </a:rPr>
              <a:t> and select </a:t>
            </a:r>
            <a:r>
              <a:rPr lang="en-US" b="1" i="0" dirty="0">
                <a:solidFill>
                  <a:srgbClr val="CCCCCC"/>
                </a:solidFill>
                <a:effectLst/>
                <a:latin typeface="-apple-system"/>
              </a:rPr>
              <a:t>Azure OpenAI</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Choose your subscription, resource group, and region. Select the </a:t>
            </a:r>
            <a:r>
              <a:rPr lang="en-US" b="1" i="0" dirty="0">
                <a:solidFill>
                  <a:srgbClr val="CCCCCC"/>
                </a:solidFill>
                <a:effectLst/>
                <a:latin typeface="-apple-system"/>
              </a:rPr>
              <a:t>GPT-4o model</a:t>
            </a:r>
            <a:r>
              <a:rPr lang="en-US" b="0" i="0" dirty="0">
                <a:solidFill>
                  <a:srgbClr val="CCCCCC"/>
                </a:solidFill>
                <a:effectLst/>
                <a:latin typeface="-apple-system"/>
              </a:rPr>
              <a:t> (or “ChatGPT-4”) as your model deployment option.</a:t>
            </a:r>
          </a:p>
          <a:p>
            <a:pPr algn="l">
              <a:buFont typeface="+mj-lt"/>
              <a:buAutoNum type="arabicPeriod"/>
            </a:pPr>
            <a:r>
              <a:rPr lang="en-US" b="1" i="0" dirty="0">
                <a:solidFill>
                  <a:srgbClr val="CCCCCC"/>
                </a:solidFill>
                <a:effectLst/>
                <a:latin typeface="-apple-system"/>
              </a:rPr>
              <a:t>Configure Access Keys</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After creating the instance, go to </a:t>
            </a:r>
            <a:r>
              <a:rPr lang="en-US" b="1" i="0" dirty="0">
                <a:solidFill>
                  <a:srgbClr val="CCCCCC"/>
                </a:solidFill>
                <a:effectLst/>
                <a:latin typeface="-apple-system"/>
              </a:rPr>
              <a:t>Keys and Endpoint</a:t>
            </a:r>
            <a:r>
              <a:rPr lang="en-US" b="0" i="0" dirty="0">
                <a:solidFill>
                  <a:srgbClr val="CCCCCC"/>
                </a:solidFill>
                <a:effectLst/>
                <a:latin typeface="-apple-system"/>
              </a:rPr>
              <a:t> within your Azure OpenAI Service settings.</a:t>
            </a:r>
          </a:p>
          <a:p>
            <a:pPr marL="742950" lvl="1" indent="-285750" algn="l">
              <a:buFont typeface="+mj-lt"/>
              <a:buAutoNum type="arabicPeriod"/>
            </a:pPr>
            <a:r>
              <a:rPr lang="en-US" b="0" i="0" dirty="0">
                <a:solidFill>
                  <a:srgbClr val="CCCCCC"/>
                </a:solidFill>
                <a:effectLst/>
                <a:latin typeface="-apple-system"/>
              </a:rPr>
              <a:t>Copy the </a:t>
            </a:r>
            <a:r>
              <a:rPr lang="en-US" b="1" i="0" dirty="0">
                <a:solidFill>
                  <a:srgbClr val="CCCCCC"/>
                </a:solidFill>
                <a:effectLst/>
                <a:latin typeface="-apple-system"/>
              </a:rPr>
              <a:t>API key</a:t>
            </a:r>
            <a:r>
              <a:rPr lang="en-US" b="0" i="0" dirty="0">
                <a:solidFill>
                  <a:srgbClr val="CCCCCC"/>
                </a:solidFill>
                <a:effectLst/>
                <a:latin typeface="-apple-system"/>
              </a:rPr>
              <a:t> and </a:t>
            </a:r>
            <a:r>
              <a:rPr lang="en-US" b="1" i="0" dirty="0">
                <a:solidFill>
                  <a:srgbClr val="CCCCCC"/>
                </a:solidFill>
                <a:effectLst/>
                <a:latin typeface="-apple-system"/>
              </a:rPr>
              <a:t>endpoint URL</a:t>
            </a:r>
            <a:r>
              <a:rPr lang="en-US" b="0" i="0" dirty="0">
                <a:solidFill>
                  <a:srgbClr val="CCCCCC"/>
                </a:solidFill>
                <a:effectLst/>
                <a:latin typeface="-apple-system"/>
              </a:rPr>
              <a:t> for later use.</a:t>
            </a:r>
          </a:p>
          <a:p>
            <a:pPr algn="l">
              <a:buFont typeface="+mj-lt"/>
              <a:buAutoNum type="arabicPeriod"/>
            </a:pPr>
            <a:r>
              <a:rPr lang="en-US" b="1" i="0" dirty="0">
                <a:solidFill>
                  <a:srgbClr val="CCCCCC"/>
                </a:solidFill>
                <a:effectLst/>
                <a:latin typeface="-apple-system"/>
              </a:rPr>
              <a:t>Deploy the Model</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Deploy GPT-4o by navigating to the </a:t>
            </a:r>
            <a:r>
              <a:rPr lang="en-US" b="1" i="0" dirty="0">
                <a:solidFill>
                  <a:srgbClr val="CCCCCC"/>
                </a:solidFill>
                <a:effectLst/>
                <a:latin typeface="-apple-system"/>
              </a:rPr>
              <a:t>Model deployments</a:t>
            </a:r>
            <a:r>
              <a:rPr lang="en-US" b="0" i="0" dirty="0">
                <a:solidFill>
                  <a:srgbClr val="CCCCCC"/>
                </a:solidFill>
                <a:effectLst/>
                <a:latin typeface="-apple-system"/>
              </a:rPr>
              <a:t> section, selecting GPT-4, and following the deployment steps.</a:t>
            </a:r>
          </a:p>
          <a:p>
            <a:pPr algn="l">
              <a:spcBef>
                <a:spcPts val="1800"/>
              </a:spcBef>
              <a:spcAft>
                <a:spcPts val="1200"/>
              </a:spcAft>
            </a:pPr>
            <a:r>
              <a:rPr lang="en-US" b="1" i="0" dirty="0">
                <a:solidFill>
                  <a:srgbClr val="CCCCCC"/>
                </a:solidFill>
                <a:effectLst/>
                <a:latin typeface="-apple-system"/>
              </a:rPr>
              <a:t>Step 2: Prepare Client Data for Analysis</a:t>
            </a:r>
          </a:p>
          <a:p>
            <a:pPr algn="l">
              <a:buFont typeface="Arial" panose="020B0604020202020204" pitchFamily="34" charset="0"/>
              <a:buChar char="•"/>
            </a:pPr>
            <a:r>
              <a:rPr lang="en-US" b="1" i="0" dirty="0">
                <a:solidFill>
                  <a:srgbClr val="CCCCCC"/>
                </a:solidFill>
                <a:effectLst/>
                <a:latin typeface="-apple-system"/>
              </a:rPr>
              <a:t>Data Format</a:t>
            </a:r>
            <a:r>
              <a:rPr lang="en-US" b="0" i="0" dirty="0">
                <a:solidFill>
                  <a:srgbClr val="CCCCCC"/>
                </a:solidFill>
                <a:effectLst/>
                <a:latin typeface="-apple-system"/>
              </a:rPr>
              <a:t>: For the Chat Playground, it’s best to prepare data in a structured, readable format, such as JSON snippets or summarized text entries.</a:t>
            </a:r>
          </a:p>
          <a:p>
            <a:pPr algn="l">
              <a:buFont typeface="Arial" panose="020B0604020202020204" pitchFamily="34" charset="0"/>
              <a:buChar char="•"/>
            </a:pPr>
            <a:r>
              <a:rPr lang="en-US" b="1" i="0" dirty="0">
                <a:solidFill>
                  <a:srgbClr val="CCCCCC"/>
                </a:solidFill>
                <a:effectLst/>
                <a:latin typeface="-apple-system"/>
              </a:rPr>
              <a:t>Data Privacy</a:t>
            </a:r>
            <a:r>
              <a:rPr lang="en-US" b="0" i="0" dirty="0">
                <a:solidFill>
                  <a:srgbClr val="CCCCCC"/>
                </a:solidFill>
                <a:effectLst/>
                <a:latin typeface="-apple-system"/>
              </a:rPr>
              <a:t>: Minimize sensitive information. Aggregate or anonymize details if possible to align with best practices for data privacy.</a:t>
            </a:r>
          </a:p>
          <a:p>
            <a:pPr algn="l">
              <a:spcBef>
                <a:spcPts val="1800"/>
              </a:spcBef>
              <a:spcAft>
                <a:spcPts val="1200"/>
              </a:spcAft>
            </a:pPr>
            <a:r>
              <a:rPr lang="en-US" b="1" i="0" dirty="0">
                <a:solidFill>
                  <a:srgbClr val="CCCCCC"/>
                </a:solidFill>
                <a:effectLst/>
                <a:latin typeface="-apple-system"/>
              </a:rPr>
              <a:t>Step 3: Access the Chat Playground</a:t>
            </a:r>
          </a:p>
          <a:p>
            <a:pPr algn="l">
              <a:buFont typeface="+mj-lt"/>
              <a:buAutoNum type="arabicPeriod"/>
            </a:pPr>
            <a:r>
              <a:rPr lang="en-US" b="1" i="0" dirty="0">
                <a:solidFill>
                  <a:srgbClr val="CCCCCC"/>
                </a:solidFill>
                <a:effectLst/>
                <a:latin typeface="-apple-system"/>
              </a:rPr>
              <a:t>Navigate to the Chat Playground</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In the Azure OpenAI resource, select </a:t>
            </a:r>
            <a:r>
              <a:rPr lang="en-US" b="1" i="0" dirty="0">
                <a:solidFill>
                  <a:srgbClr val="CCCCCC"/>
                </a:solidFill>
                <a:effectLst/>
                <a:latin typeface="-apple-system"/>
              </a:rPr>
              <a:t>Chat Playground</a:t>
            </a:r>
            <a:r>
              <a:rPr lang="en-US" b="0" i="0" dirty="0">
                <a:solidFill>
                  <a:srgbClr val="CCCCCC"/>
                </a:solidFill>
                <a:effectLst/>
                <a:latin typeface="-apple-system"/>
              </a:rPr>
              <a:t> under the model section.</a:t>
            </a:r>
          </a:p>
          <a:p>
            <a:pPr marL="742950" lvl="1" indent="-285750" algn="l">
              <a:buFont typeface="+mj-lt"/>
              <a:buAutoNum type="arabicPeriod"/>
            </a:pPr>
            <a:r>
              <a:rPr lang="en-US" b="0" i="0" dirty="0">
                <a:solidFill>
                  <a:srgbClr val="CCCCCC"/>
                </a:solidFill>
                <a:effectLst/>
                <a:latin typeface="-apple-system"/>
              </a:rPr>
              <a:t>Choose </a:t>
            </a:r>
            <a:r>
              <a:rPr lang="en-US" b="1" i="0" dirty="0">
                <a:solidFill>
                  <a:srgbClr val="CCCCCC"/>
                </a:solidFill>
                <a:effectLst/>
                <a:latin typeface="-apple-system"/>
              </a:rPr>
              <a:t>GPT-4o</a:t>
            </a:r>
            <a:r>
              <a:rPr lang="en-US" b="0" i="0" dirty="0">
                <a:solidFill>
                  <a:srgbClr val="CCCCCC"/>
                </a:solidFill>
                <a:effectLst/>
                <a:latin typeface="-apple-system"/>
              </a:rPr>
              <a:t> as the model in use.</a:t>
            </a:r>
          </a:p>
          <a:p>
            <a:pPr algn="l">
              <a:buFont typeface="+mj-lt"/>
              <a:buAutoNum type="arabicPeriod"/>
            </a:pPr>
            <a:r>
              <a:rPr lang="en-US" b="1" i="0" dirty="0">
                <a:solidFill>
                  <a:srgbClr val="CCCCCC"/>
                </a:solidFill>
                <a:effectLst/>
                <a:latin typeface="-apple-system"/>
              </a:rPr>
              <a:t>Input Data for Processing</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Click Add data source.</a:t>
            </a:r>
          </a:p>
          <a:p>
            <a:pPr marL="742950" lvl="1" indent="-285750" algn="l">
              <a:buFont typeface="+mj-lt"/>
              <a:buAutoNum type="arabicPeriod"/>
            </a:pPr>
            <a:r>
              <a:rPr lang="en-US" b="0" i="0" dirty="0">
                <a:solidFill>
                  <a:srgbClr val="CCCCCC"/>
                </a:solidFill>
                <a:effectLst/>
                <a:latin typeface="-apple-system"/>
              </a:rPr>
              <a:t>In the Select data source dropdown select Azure Blog Storage (preview)</a:t>
            </a:r>
          </a:p>
          <a:p>
            <a:pPr marL="742950" lvl="1" indent="-285750" algn="l">
              <a:buFont typeface="+mj-lt"/>
              <a:buAutoNum type="arabicPeriod"/>
            </a:pPr>
            <a:r>
              <a:rPr lang="en-US" b="0" i="0" dirty="0">
                <a:solidFill>
                  <a:srgbClr val="CCCCCC"/>
                </a:solidFill>
                <a:effectLst/>
                <a:latin typeface="-apple-system"/>
              </a:rPr>
              <a:t>In the Select Azure Blob Storage resource dropdown select </a:t>
            </a:r>
            <a:r>
              <a:rPr lang="en-US" b="0" i="0" dirty="0" err="1">
                <a:solidFill>
                  <a:srgbClr val="CCCCCC"/>
                </a:solidFill>
                <a:effectLst/>
                <a:latin typeface="-apple-system"/>
              </a:rPr>
              <a:t>pdmaistorage</a:t>
            </a:r>
            <a:endParaRPr lang="en-US" b="0" i="0" dirty="0">
              <a:solidFill>
                <a:srgbClr val="CCCCCC"/>
              </a:solidFill>
              <a:effectLst/>
              <a:latin typeface="-apple-system"/>
            </a:endParaRPr>
          </a:p>
          <a:p>
            <a:pPr marL="742950" lvl="1" indent="-285750" algn="l">
              <a:buFont typeface="+mj-lt"/>
              <a:buAutoNum type="arabicPeriod"/>
            </a:pPr>
            <a:r>
              <a:rPr lang="en-US" b="0" i="0" dirty="0">
                <a:solidFill>
                  <a:srgbClr val="CCCCCC"/>
                </a:solidFill>
                <a:effectLst/>
                <a:latin typeface="-apple-system"/>
              </a:rPr>
              <a:t>In the Select storge container drop-down select </a:t>
            </a:r>
            <a:r>
              <a:rPr lang="en-US" b="0" i="0" dirty="0" err="1">
                <a:solidFill>
                  <a:srgbClr val="CCCCCC"/>
                </a:solidFill>
                <a:effectLst/>
                <a:latin typeface="-apple-system"/>
              </a:rPr>
              <a:t>fileupload-clientdat</a:t>
            </a:r>
            <a:endParaRPr lang="en-US" b="0" i="0" dirty="0">
              <a:solidFill>
                <a:srgbClr val="CCCCCC"/>
              </a:solidFill>
              <a:effectLst/>
              <a:latin typeface="-apple-system"/>
            </a:endParaRPr>
          </a:p>
          <a:p>
            <a:pPr marL="742950" lvl="1" indent="-285750" algn="l">
              <a:buFont typeface="+mj-lt"/>
              <a:buAutoNum type="arabicPeriod"/>
            </a:pPr>
            <a:r>
              <a:rPr lang="en-US" b="0" i="0" dirty="0">
                <a:solidFill>
                  <a:srgbClr val="CCCCCC"/>
                </a:solidFill>
                <a:effectLst/>
                <a:latin typeface="-apple-system"/>
              </a:rPr>
              <a:t>Below the Select Azure AI Search </a:t>
            </a:r>
            <a:r>
              <a:rPr lang="en-US" b="0" i="0" dirty="0" err="1">
                <a:solidFill>
                  <a:srgbClr val="CCCCCC"/>
                </a:solidFill>
                <a:effectLst/>
                <a:latin typeface="-apple-system"/>
              </a:rPr>
              <a:t>resrouce</a:t>
            </a:r>
            <a:r>
              <a:rPr lang="en-US" b="0" i="0" dirty="0">
                <a:solidFill>
                  <a:srgbClr val="CCCCCC"/>
                </a:solidFill>
                <a:effectLst/>
                <a:latin typeface="-apple-system"/>
              </a:rPr>
              <a:t> drop-down click Create a new Azure AI Search resource.</a:t>
            </a:r>
          </a:p>
          <a:p>
            <a:pPr marL="742950" lvl="1" indent="-285750" algn="l">
              <a:buFont typeface="+mj-lt"/>
              <a:buAutoNum type="arabicPeriod"/>
            </a:pPr>
            <a:r>
              <a:rPr lang="en-US" b="0" i="0" dirty="0">
                <a:solidFill>
                  <a:srgbClr val="CCCCCC"/>
                </a:solidFill>
                <a:effectLst/>
                <a:latin typeface="-apple-system"/>
              </a:rPr>
              <a:t>On the create a search service page select the AOAI </a:t>
            </a:r>
            <a:r>
              <a:rPr lang="en-US" b="0" i="0" dirty="0" err="1">
                <a:solidFill>
                  <a:srgbClr val="CCCCCC"/>
                </a:solidFill>
                <a:effectLst/>
                <a:latin typeface="-apple-system"/>
              </a:rPr>
              <a:t>reource</a:t>
            </a:r>
            <a:r>
              <a:rPr lang="en-US" b="0" i="0" dirty="0">
                <a:solidFill>
                  <a:srgbClr val="CCCCCC"/>
                </a:solidFill>
                <a:effectLst/>
                <a:latin typeface="-apple-system"/>
              </a:rPr>
              <a:t> group.</a:t>
            </a:r>
          </a:p>
          <a:p>
            <a:pPr marL="742950" lvl="1" indent="-285750" algn="l">
              <a:buFont typeface="+mj-lt"/>
              <a:buAutoNum type="arabicPeriod"/>
            </a:pPr>
            <a:r>
              <a:rPr lang="en-US" b="0" i="0" dirty="0">
                <a:solidFill>
                  <a:srgbClr val="CCCCCC"/>
                </a:solidFill>
                <a:effectLst/>
                <a:latin typeface="-apple-system"/>
              </a:rPr>
              <a:t>Enter </a:t>
            </a:r>
            <a:r>
              <a:rPr lang="en-US" b="0" i="0" dirty="0" err="1">
                <a:solidFill>
                  <a:srgbClr val="CCCCCC"/>
                </a:solidFill>
                <a:effectLst/>
                <a:latin typeface="-apple-system"/>
              </a:rPr>
              <a:t>pdmsearchai</a:t>
            </a:r>
            <a:r>
              <a:rPr lang="en-US" b="0" i="0" dirty="0">
                <a:solidFill>
                  <a:srgbClr val="CCCCCC"/>
                </a:solidFill>
                <a:effectLst/>
                <a:latin typeface="-apple-system"/>
              </a:rPr>
              <a:t> as the Service name.</a:t>
            </a:r>
          </a:p>
          <a:p>
            <a:pPr marL="742950" lvl="1" indent="-285750" algn="l">
              <a:buFont typeface="+mj-lt"/>
              <a:buAutoNum type="arabicPeriod"/>
            </a:pPr>
            <a:r>
              <a:rPr lang="en-US" b="0" i="0" dirty="0">
                <a:solidFill>
                  <a:srgbClr val="CCCCCC"/>
                </a:solidFill>
                <a:effectLst/>
                <a:latin typeface="-apple-system"/>
              </a:rPr>
              <a:t>Enter West US as the Location</a:t>
            </a:r>
          </a:p>
          <a:p>
            <a:pPr marL="742950" lvl="1" indent="-285750" algn="l">
              <a:buFont typeface="+mj-lt"/>
              <a:buAutoNum type="arabicPeriod"/>
            </a:pPr>
            <a:r>
              <a:rPr lang="en-US" b="0" i="0" dirty="0">
                <a:solidFill>
                  <a:srgbClr val="CCCCCC"/>
                </a:solidFill>
                <a:effectLst/>
                <a:latin typeface="-apple-system"/>
              </a:rPr>
              <a:t>Change the pricing tier to Basic</a:t>
            </a:r>
          </a:p>
          <a:p>
            <a:pPr marL="742950" lvl="1" indent="-285750" algn="l">
              <a:buFont typeface="+mj-lt"/>
              <a:buAutoNum type="arabicPeriod"/>
            </a:pPr>
            <a:r>
              <a:rPr lang="en-US" b="0" i="0" dirty="0">
                <a:solidFill>
                  <a:srgbClr val="CCCCCC"/>
                </a:solidFill>
                <a:effectLst/>
                <a:latin typeface="-apple-system"/>
              </a:rPr>
              <a:t>Click Review and Create</a:t>
            </a:r>
          </a:p>
          <a:p>
            <a:pPr marL="742950" lvl="1" indent="-285750" algn="l">
              <a:buFont typeface="+mj-lt"/>
              <a:buAutoNum type="arabicPeriod"/>
            </a:pPr>
            <a:r>
              <a:rPr lang="en-US" b="0" i="0" dirty="0">
                <a:solidFill>
                  <a:srgbClr val="CCCCCC"/>
                </a:solidFill>
                <a:effectLst/>
                <a:latin typeface="-apple-system"/>
              </a:rPr>
              <a:t>Click Create</a:t>
            </a:r>
          </a:p>
          <a:p>
            <a:pPr marL="742950" lvl="1" indent="-285750" algn="l">
              <a:buFont typeface="+mj-lt"/>
              <a:buAutoNum type="arabicPeriod"/>
            </a:pPr>
            <a:r>
              <a:rPr lang="en-US" b="0" i="0" dirty="0">
                <a:solidFill>
                  <a:srgbClr val="CCCCCC"/>
                </a:solidFill>
                <a:effectLst/>
                <a:latin typeface="-apple-system"/>
              </a:rPr>
              <a:t>back on the Add data page click the refresh button next to the Select Azure AI Search resource drop-down</a:t>
            </a:r>
          </a:p>
          <a:p>
            <a:pPr marL="742950" lvl="1" indent="-285750" algn="l">
              <a:buFont typeface="+mj-lt"/>
              <a:buAutoNum type="arabicPeriod"/>
            </a:pPr>
            <a:r>
              <a:rPr lang="en-US" b="0" i="0" dirty="0">
                <a:solidFill>
                  <a:srgbClr val="CCCCCC"/>
                </a:solidFill>
                <a:effectLst/>
                <a:latin typeface="-apple-system"/>
              </a:rPr>
              <a:t>Select </a:t>
            </a:r>
            <a:r>
              <a:rPr lang="en-US" b="0" i="0" dirty="0" err="1">
                <a:solidFill>
                  <a:srgbClr val="CCCCCC"/>
                </a:solidFill>
                <a:effectLst/>
                <a:latin typeface="-apple-system"/>
              </a:rPr>
              <a:t>pdmsearchai</a:t>
            </a:r>
            <a:r>
              <a:rPr lang="en-US" b="0" i="0" dirty="0">
                <a:solidFill>
                  <a:srgbClr val="CCCCCC"/>
                </a:solidFill>
                <a:effectLst/>
                <a:latin typeface="-apple-system"/>
              </a:rPr>
              <a:t> in the Azure AI Search resource drop-down</a:t>
            </a:r>
          </a:p>
          <a:p>
            <a:pPr marL="742950" lvl="1" indent="-285750" algn="l">
              <a:buFont typeface="+mj-lt"/>
              <a:buAutoNum type="arabicPeriod"/>
            </a:pPr>
            <a:r>
              <a:rPr lang="en-US" b="0" i="0" dirty="0">
                <a:solidFill>
                  <a:srgbClr val="CCCCCC"/>
                </a:solidFill>
                <a:effectLst/>
                <a:latin typeface="-apple-system"/>
              </a:rPr>
              <a:t>enter </a:t>
            </a:r>
            <a:r>
              <a:rPr lang="en-US" b="0" i="0" dirty="0" err="1">
                <a:solidFill>
                  <a:srgbClr val="CCCCCC"/>
                </a:solidFill>
                <a:effectLst/>
                <a:latin typeface="-apple-system"/>
              </a:rPr>
              <a:t>uploadedfiles</a:t>
            </a:r>
            <a:r>
              <a:rPr lang="en-US" b="0" i="0" dirty="0">
                <a:solidFill>
                  <a:srgbClr val="CCCCCC"/>
                </a:solidFill>
                <a:effectLst/>
                <a:latin typeface="-apple-system"/>
              </a:rPr>
              <a:t> as the Index Name</a:t>
            </a:r>
          </a:p>
          <a:p>
            <a:pPr marL="742950" lvl="1" indent="-285750" algn="l">
              <a:buFont typeface="+mj-lt"/>
              <a:buAutoNum type="arabicPeriod"/>
            </a:pPr>
            <a:r>
              <a:rPr lang="en-US" b="0" i="0" dirty="0">
                <a:solidFill>
                  <a:srgbClr val="CCCCCC"/>
                </a:solidFill>
                <a:effectLst/>
                <a:latin typeface="-apple-system"/>
              </a:rPr>
              <a:t>Leave Indexer schedule set to Once</a:t>
            </a:r>
          </a:p>
          <a:p>
            <a:pPr marL="742950" lvl="1" indent="-285750" algn="l">
              <a:buFont typeface="+mj-lt"/>
              <a:buAutoNum type="arabicPeriod"/>
            </a:pPr>
            <a:r>
              <a:rPr lang="en-US" b="0" i="0" dirty="0">
                <a:solidFill>
                  <a:srgbClr val="CCCCCC"/>
                </a:solidFill>
                <a:effectLst/>
                <a:latin typeface="-apple-system"/>
              </a:rPr>
              <a:t>Click Next</a:t>
            </a:r>
          </a:p>
          <a:p>
            <a:pPr marL="742950" lvl="1" indent="-285750" algn="l">
              <a:buFont typeface="+mj-lt"/>
              <a:buAutoNum type="arabicPeriod"/>
            </a:pPr>
            <a:r>
              <a:rPr lang="en-US" b="0" i="0" dirty="0">
                <a:solidFill>
                  <a:srgbClr val="CCCCCC"/>
                </a:solidFill>
                <a:effectLst/>
                <a:latin typeface="-apple-system"/>
              </a:rPr>
              <a:t>Click Next on the Data management page</a:t>
            </a:r>
          </a:p>
          <a:p>
            <a:pPr marL="742950" lvl="1" indent="-285750" algn="l">
              <a:buFont typeface="+mj-lt"/>
              <a:buAutoNum type="arabicPeriod"/>
            </a:pPr>
            <a:r>
              <a:rPr lang="en-US" b="0" i="0" dirty="0">
                <a:solidFill>
                  <a:srgbClr val="CCCCCC"/>
                </a:solidFill>
                <a:effectLst/>
                <a:latin typeface="-apple-system"/>
              </a:rPr>
              <a:t>On the Data connection page Select API key</a:t>
            </a:r>
          </a:p>
          <a:p>
            <a:pPr marL="742950" lvl="1" indent="-285750" algn="l">
              <a:buFont typeface="+mj-lt"/>
              <a:buAutoNum type="arabicPeriod"/>
            </a:pPr>
            <a:r>
              <a:rPr lang="en-US" b="0" i="0" dirty="0">
                <a:solidFill>
                  <a:srgbClr val="CCCCCC"/>
                </a:solidFill>
                <a:effectLst/>
                <a:latin typeface="-apple-system"/>
              </a:rPr>
              <a:t>Click Next</a:t>
            </a:r>
          </a:p>
          <a:p>
            <a:pPr marL="742950" lvl="1" indent="-285750" algn="l">
              <a:buFont typeface="+mj-lt"/>
              <a:buAutoNum type="arabicPeriod"/>
            </a:pPr>
            <a:r>
              <a:rPr lang="en-US" b="0" i="0" dirty="0">
                <a:solidFill>
                  <a:srgbClr val="CCCCCC"/>
                </a:solidFill>
                <a:effectLst/>
                <a:latin typeface="-apple-system"/>
              </a:rPr>
              <a:t>On the Review and finish page click Save and close</a:t>
            </a:r>
          </a:p>
          <a:p>
            <a:pPr marL="742950" lvl="1" indent="-285750" algn="l">
              <a:buFont typeface="+mj-lt"/>
              <a:buAutoNum type="arabicPeriod"/>
            </a:pPr>
            <a:r>
              <a:rPr lang="en-US" b="1" i="0" dirty="0">
                <a:solidFill>
                  <a:srgbClr val="CCCCCC"/>
                </a:solidFill>
                <a:effectLst/>
                <a:latin typeface="-apple-system"/>
              </a:rPr>
              <a:t>Example Prompt</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Analyze the provided transaction data. Summarize key trends in sector performance, identify any patterns in buying or selling behavior, and provide an overall sentiment analysis for the client’s portfolio." </a:t>
            </a:r>
          </a:p>
          <a:p>
            <a:pPr algn="l">
              <a:buFont typeface="+mj-lt"/>
              <a:buAutoNum type="arabicPeriod"/>
            </a:pPr>
            <a:r>
              <a:rPr lang="en-US" b="1" i="0" dirty="0">
                <a:solidFill>
                  <a:srgbClr val="CCCCCC"/>
                </a:solidFill>
                <a:effectLst/>
                <a:latin typeface="-apple-system"/>
              </a:rPr>
              <a:t>Ask for Insights</a:t>
            </a:r>
            <a:r>
              <a:rPr lang="en-US" b="0" i="0" dirty="0">
                <a:solidFill>
                  <a:srgbClr val="CCCCCC"/>
                </a:solidFill>
                <a:effectLst/>
                <a:latin typeface="-apple-system"/>
              </a:rPr>
              <a:t>:</a:t>
            </a:r>
          </a:p>
          <a:p>
            <a:pPr marL="742950" lvl="1" indent="-285750" algn="l">
              <a:buFont typeface="+mj-lt"/>
              <a:buAutoNum type="arabicPeriod"/>
            </a:pPr>
            <a:r>
              <a:rPr lang="en-US" b="0" i="0" dirty="0">
                <a:solidFill>
                  <a:srgbClr val="CCCCCC"/>
                </a:solidFill>
                <a:effectLst/>
                <a:latin typeface="-apple-system"/>
              </a:rPr>
              <a:t>After providing the client data, add a request </a:t>
            </a:r>
            <a:r>
              <a:rPr lang="en-US" b="0" i="0" dirty="0" err="1">
                <a:solidFill>
                  <a:srgbClr val="CCCCCC"/>
                </a:solidFill>
                <a:effectLst/>
                <a:latin typeface="-apple-system"/>
              </a:rPr>
              <a:t>like:Please</a:t>
            </a:r>
            <a:r>
              <a:rPr lang="en-US" b="0" i="0" dirty="0">
                <a:solidFill>
                  <a:srgbClr val="CCCCCC"/>
                </a:solidFill>
                <a:effectLst/>
                <a:latin typeface="-apple-system"/>
              </a:rPr>
              <a:t> provide insights on sector trends, buying and selling behavior, and the overall sentiment of this transaction. </a:t>
            </a:r>
          </a:p>
          <a:p>
            <a:pPr marL="742950" lvl="1" indent="-285750" algn="l">
              <a:buFont typeface="+mj-lt"/>
              <a:buAutoNum type="arabicPeriod"/>
            </a:pPr>
            <a:r>
              <a:rPr lang="en-US" b="0" i="0" dirty="0">
                <a:solidFill>
                  <a:srgbClr val="CCCCCC"/>
                </a:solidFill>
                <a:effectLst/>
                <a:latin typeface="-apple-system"/>
              </a:rPr>
              <a:t>The Chat Playground will generate responses based on the data, offering insights on patterns, sector performance, or sentiment for each entry.</a:t>
            </a:r>
          </a:p>
          <a:p>
            <a:pPr algn="l">
              <a:spcBef>
                <a:spcPts val="1800"/>
              </a:spcBef>
              <a:spcAft>
                <a:spcPts val="1200"/>
              </a:spcAft>
            </a:pPr>
            <a:r>
              <a:rPr lang="en-US" b="1" i="0" dirty="0">
                <a:solidFill>
                  <a:srgbClr val="CCCCCC"/>
                </a:solidFill>
                <a:effectLst/>
                <a:latin typeface="-apple-system"/>
              </a:rPr>
              <a:t>Step 4: Review and Store Insights</a:t>
            </a:r>
          </a:p>
          <a:p>
            <a:pPr algn="l">
              <a:buFont typeface="Arial" panose="020B0604020202020204" pitchFamily="34" charset="0"/>
              <a:buChar char="•"/>
            </a:pPr>
            <a:r>
              <a:rPr lang="en-US" b="1" i="0" dirty="0">
                <a:solidFill>
                  <a:srgbClr val="CCCCCC"/>
                </a:solidFill>
                <a:effectLst/>
                <a:latin typeface="-apple-system"/>
              </a:rPr>
              <a:t>Copy Results</a:t>
            </a:r>
            <a:r>
              <a:rPr lang="en-US" b="0" i="0" dirty="0">
                <a:solidFill>
                  <a:srgbClr val="CCCCCC"/>
                </a:solidFill>
                <a:effectLst/>
                <a:latin typeface="-apple-system"/>
              </a:rPr>
              <a:t>: Copy the insights generated for each transaction.</a:t>
            </a:r>
          </a:p>
          <a:p>
            <a:pPr algn="l">
              <a:buFont typeface="Arial" panose="020B0604020202020204" pitchFamily="34" charset="0"/>
              <a:buChar char="•"/>
            </a:pPr>
            <a:r>
              <a:rPr lang="en-US" b="1" i="0" dirty="0">
                <a:solidFill>
                  <a:srgbClr val="CCCCCC"/>
                </a:solidFill>
                <a:effectLst/>
                <a:latin typeface="-apple-system"/>
              </a:rPr>
              <a:t>Document</a:t>
            </a:r>
            <a:r>
              <a:rPr lang="en-US" b="0" i="0" dirty="0">
                <a:solidFill>
                  <a:srgbClr val="CCCCCC"/>
                </a:solidFill>
                <a:effectLst/>
                <a:latin typeface="-apple-system"/>
              </a:rPr>
              <a:t>: Record responses in your data repository (e.g., add insights to a new column in your CSV or save to a database) for further reporting or visualization.</a:t>
            </a:r>
          </a:p>
          <a:p>
            <a:pPr algn="l">
              <a:spcBef>
                <a:spcPts val="1800"/>
              </a:spcBef>
              <a:spcAft>
                <a:spcPts val="1200"/>
              </a:spcAft>
            </a:pPr>
            <a:r>
              <a:rPr lang="en-US" b="1" i="0" dirty="0">
                <a:solidFill>
                  <a:srgbClr val="CCCCCC"/>
                </a:solidFill>
                <a:effectLst/>
                <a:latin typeface="-apple-system"/>
              </a:rPr>
              <a:t>Tips for Using the Chat Playground Efficiently</a:t>
            </a:r>
          </a:p>
          <a:p>
            <a:pPr algn="l">
              <a:buFont typeface="Arial" panose="020B0604020202020204" pitchFamily="34" charset="0"/>
              <a:buChar char="•"/>
            </a:pPr>
            <a:r>
              <a:rPr lang="en-US" b="1" i="0" dirty="0">
                <a:solidFill>
                  <a:srgbClr val="CCCCCC"/>
                </a:solidFill>
                <a:effectLst/>
                <a:latin typeface="-apple-system"/>
              </a:rPr>
              <a:t>Data Batching</a:t>
            </a:r>
            <a:r>
              <a:rPr lang="en-US" b="0" i="0" dirty="0">
                <a:solidFill>
                  <a:srgbClr val="CCCCCC"/>
                </a:solidFill>
                <a:effectLst/>
                <a:latin typeface="-apple-system"/>
              </a:rPr>
              <a:t>: Combine multiple entries for sector-wide analysis to reduce prompt entries and save time.</a:t>
            </a:r>
          </a:p>
          <a:p>
            <a:pPr algn="l">
              <a:buFont typeface="Arial" panose="020B0604020202020204" pitchFamily="34" charset="0"/>
              <a:buChar char="•"/>
            </a:pPr>
            <a:r>
              <a:rPr lang="en-US" b="1" i="0" dirty="0">
                <a:solidFill>
                  <a:srgbClr val="CCCCCC"/>
                </a:solidFill>
                <a:effectLst/>
                <a:latin typeface="-apple-system"/>
              </a:rPr>
              <a:t>Use Summarized Prompts</a:t>
            </a:r>
            <a:r>
              <a:rPr lang="en-US" b="0" i="0" dirty="0">
                <a:solidFill>
                  <a:srgbClr val="CCCCCC"/>
                </a:solidFill>
                <a:effectLst/>
                <a:latin typeface="-apple-system"/>
              </a:rPr>
              <a:t>: Request high-level insights, such as trends across sectors, to avoid sending large data in individual entries.</a:t>
            </a:r>
          </a:p>
          <a:p>
            <a:pPr algn="l">
              <a:buFont typeface="Arial" panose="020B0604020202020204" pitchFamily="34" charset="0"/>
              <a:buChar char="•"/>
            </a:pPr>
            <a:r>
              <a:rPr lang="en-US" b="1" i="0" dirty="0">
                <a:solidFill>
                  <a:srgbClr val="CCCCCC"/>
                </a:solidFill>
                <a:effectLst/>
                <a:latin typeface="-apple-system"/>
              </a:rPr>
              <a:t>Automate</a:t>
            </a:r>
            <a:r>
              <a:rPr lang="en-US" b="0" i="0" dirty="0">
                <a:solidFill>
                  <a:srgbClr val="CCCCCC"/>
                </a:solidFill>
                <a:effectLst/>
                <a:latin typeface="-apple-system"/>
              </a:rPr>
              <a:t>: For large datasets, consider switching to an API-based process in the future, but the Chat Playground offers an accessible starting point for manual data analysis.</a:t>
            </a:r>
          </a:p>
          <a:p>
            <a:pPr algn="l">
              <a:spcBef>
                <a:spcPts val="1800"/>
              </a:spcBef>
              <a:spcAft>
                <a:spcPts val="1200"/>
              </a:spcAft>
            </a:pPr>
            <a:r>
              <a:rPr lang="en-US" b="1" i="0" dirty="0">
                <a:solidFill>
                  <a:srgbClr val="CCCCCC"/>
                </a:solidFill>
                <a:effectLst/>
                <a:latin typeface="-apple-system"/>
              </a:rPr>
              <a:t>Compliance and Privacy Advantages</a:t>
            </a:r>
          </a:p>
          <a:p>
            <a:pPr algn="l">
              <a:spcAft>
                <a:spcPts val="1200"/>
              </a:spcAft>
            </a:pPr>
            <a:r>
              <a:rPr lang="en-US" b="0" i="0" dirty="0">
                <a:solidFill>
                  <a:srgbClr val="CCCCCC"/>
                </a:solidFill>
                <a:effectLst/>
                <a:latin typeface="-apple-system"/>
              </a:rPr>
              <a:t>By processing data within </a:t>
            </a:r>
            <a:r>
              <a:rPr lang="en-US" b="1" i="0" dirty="0">
                <a:solidFill>
                  <a:srgbClr val="CCCCCC"/>
                </a:solidFill>
                <a:effectLst/>
                <a:latin typeface="-apple-system"/>
              </a:rPr>
              <a:t>Azure OpenAI’s Chat Playground</a:t>
            </a:r>
            <a:r>
              <a:rPr lang="en-US" b="0" i="0" dirty="0">
                <a:solidFill>
                  <a:srgbClr val="CCCCCC"/>
                </a:solidFill>
                <a:effectLst/>
                <a:latin typeface="-apple-system"/>
              </a:rPr>
              <a:t>, data remains private, is not retained for model training, and benefits from Azure’s secure infrastructure. This method provides control over data visibility and ensures compliance with privacy standards.</a:t>
            </a:r>
          </a:p>
          <a:p>
            <a:pPr algn="l">
              <a:spcAft>
                <a:spcPts val="1200"/>
              </a:spcAft>
            </a:pPr>
            <a:r>
              <a:rPr lang="en-US" b="0" i="0" dirty="0">
                <a:solidFill>
                  <a:srgbClr val="CCCCCC"/>
                </a:solidFill>
                <a:effectLst/>
                <a:latin typeface="-apple-system"/>
              </a:rPr>
              <a:t>Using the Chat Playground with GPT-4o in Azure OpenAI gives a quick, compliant solution for client data analysis, combining ease of access with robust data security. If you need more automation or further controls, you can expand to the API setup or explore Azure’s data management tools.</a:t>
            </a:r>
          </a:p>
        </p:txBody>
      </p:sp>
      <p:sp>
        <p:nvSpPr>
          <p:cNvPr id="4" name="Slide Number Placeholder 3">
            <a:extLst>
              <a:ext uri="{FF2B5EF4-FFF2-40B4-BE49-F238E27FC236}">
                <a16:creationId xmlns:a16="http://schemas.microsoft.com/office/drawing/2014/main" id="{C80A72FA-281A-629D-9DF6-D4038E537240}"/>
              </a:ext>
            </a:extLst>
          </p:cNvPr>
          <p:cNvSpPr>
            <a:spLocks noGrp="1"/>
          </p:cNvSpPr>
          <p:nvPr>
            <p:ph type="sldNum" sz="quarter" idx="10"/>
          </p:nvPr>
        </p:nvSpPr>
        <p:spPr/>
        <p:txBody>
          <a:bodyPr/>
          <a:lstStyle/>
          <a:p>
            <a:fld id="{F535A5BC-4889-41D4-A413-F8BBA21B45F4}" type="slidenum">
              <a:rPr lang="en-US"/>
              <a:t>47</a:t>
            </a:fld>
            <a:endParaRPr lang="en-US"/>
          </a:p>
        </p:txBody>
      </p:sp>
    </p:spTree>
    <p:extLst>
      <p:ext uri="{BB962C8B-B14F-4D97-AF65-F5344CB8AC3E}">
        <p14:creationId xmlns:p14="http://schemas.microsoft.com/office/powerpoint/2010/main" val="3524749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Adopting AI and cloud technologies requires a commitment to ethical practices, stringent security measures, and a proactive organizational culture. As these technologies become more integrated into daily operations, it’s crucial to align with principles that promote transparency, fairness, and accountability. In finance, this focus extends to upholding industry standards and regulatory requirements that protect client data and maintain trust.</a:t>
            </a:r>
          </a:p>
          <a:p>
            <a:pPr>
              <a:buFont typeface="Arial" panose="020B0604020202020204" pitchFamily="34" charset="0"/>
              <a:buChar char="•"/>
            </a:pPr>
            <a:r>
              <a:rPr lang="en-US" b="1" dirty="0"/>
              <a:t>Ethics in AI</a:t>
            </a:r>
            <a:br>
              <a:rPr lang="en-US" dirty="0"/>
            </a:br>
            <a:r>
              <a:rPr lang="en-US" dirty="0" err="1"/>
              <a:t>AI</a:t>
            </a:r>
            <a:r>
              <a:rPr lang="en-US" dirty="0"/>
              <a:t> ethics emphasize the need for fair, transparent, and unbiased AI systems. These guidelines aim to prevent misuse of AI in decision-making and ensure responsible applications that build trust.</a:t>
            </a:r>
          </a:p>
          <a:p>
            <a:pPr>
              <a:buFont typeface="Arial" panose="020B0604020202020204" pitchFamily="34" charset="0"/>
              <a:buChar char="•"/>
            </a:pPr>
            <a:r>
              <a:rPr lang="en-US" b="1" dirty="0"/>
              <a:t>Cloud Security &amp; Compliance</a:t>
            </a:r>
            <a:br>
              <a:rPr lang="en-US" dirty="0"/>
            </a:br>
            <a:r>
              <a:rPr lang="en-US" dirty="0"/>
              <a:t>Cloud security involves protecting data from breaches and unauthorized access, while compliance ensures alignment with industry regulations, a vital aspect in sectors like finance where data sensitivity is paramount.</a:t>
            </a:r>
          </a:p>
          <a:p>
            <a:pPr>
              <a:buFont typeface="Arial" panose="020B0604020202020204" pitchFamily="34" charset="0"/>
              <a:buChar char="•"/>
            </a:pPr>
            <a:r>
              <a:rPr lang="en-US" b="1" dirty="0"/>
              <a:t>Data Privacy and Regulatory Standards</a:t>
            </a:r>
            <a:br>
              <a:rPr lang="en-US" dirty="0"/>
            </a:br>
            <a:r>
              <a:rPr lang="en-US" dirty="0"/>
              <a:t>Maintaining privacy and regulatory adherence is crucial, especially in regulated industries. This involves securing sensitive information and meeting legal expectations to safeguard customer data.</a:t>
            </a:r>
          </a:p>
          <a:p>
            <a:pPr>
              <a:buFont typeface="Arial" panose="020B0604020202020204" pitchFamily="34" charset="0"/>
              <a:buChar char="•"/>
            </a:pPr>
            <a:r>
              <a:rPr lang="en-US" b="1" dirty="0"/>
              <a:t>Building a Cloud-Ready Culture</a:t>
            </a:r>
            <a:br>
              <a:rPr lang="en-US" dirty="0"/>
            </a:br>
            <a:r>
              <a:rPr lang="en-US" dirty="0"/>
              <a:t>Building a cloud-ready culture involves fostering a secure, innovative environment. This prepares teams to responsibly use cloud resources, encourages continuous learning, and promotes agility in technology adoption.</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48</a:t>
            </a:fld>
            <a:endParaRPr lang="en-US"/>
          </a:p>
        </p:txBody>
      </p:sp>
    </p:spTree>
    <p:extLst>
      <p:ext uri="{BB962C8B-B14F-4D97-AF65-F5344CB8AC3E}">
        <p14:creationId xmlns:p14="http://schemas.microsoft.com/office/powerpoint/2010/main" val="9585602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rapid evolution of AI, addressing ethical considerations is essential. We’ll explore how bias, transparency, fairness, and governance frameworks play a role in creating responsible AI solutions. Ethical AI practices not only protect organizations but also ensure trust with stakeholders and end-users.</a:t>
            </a:r>
          </a:p>
          <a:p>
            <a:r>
              <a:rPr lang="en-US" b="1" dirty="0"/>
              <a:t>Addressing bias in AI models</a:t>
            </a:r>
            <a:br>
              <a:rPr lang="en-US" dirty="0"/>
            </a:br>
            <a:r>
              <a:rPr lang="en-US" dirty="0"/>
              <a:t>AI models can unintentionally perpetuate biases present in their training data, which can lead to unfair or discriminatory outcomes. To counteract this, diverse data sources should be used, and regular bias audits should be implemented. This ensures that models reflect a more balanced view, minimizing unintended prejudice.</a:t>
            </a:r>
          </a:p>
          <a:p>
            <a:r>
              <a:rPr lang="en-US" b="1" dirty="0"/>
              <a:t>Ensuring transparency and fairness</a:t>
            </a:r>
            <a:br>
              <a:rPr lang="en-US" dirty="0"/>
            </a:br>
            <a:r>
              <a:rPr lang="en-US" dirty="0"/>
              <a:t>Transparency in AI operations is critical for accountability. AI decisions should be understandable by stakeholders, which is where explainability tools come in. Fairness checks should be conducted to avoid discriminatory outcomes, especially in sectors like finance and hiring where decisions significantly impact individuals.</a:t>
            </a:r>
          </a:p>
          <a:p>
            <a:r>
              <a:rPr lang="en-US" b="1" dirty="0"/>
              <a:t>Governance frameworks for AI use</a:t>
            </a:r>
            <a:br>
              <a:rPr lang="en-US" dirty="0"/>
            </a:br>
            <a:r>
              <a:rPr lang="en-US" dirty="0"/>
              <a:t>A strong governance structure is vital to regulate and oversee AI use within organizations. Governance frameworks ensure AI operations comply with both ethical standards and legal regulations, supporting ethical AI deployment. This structure includes policies, monitoring processes, and accountability measures to keep AI aligned with organizational and societal values.</a:t>
            </a:r>
          </a:p>
        </p:txBody>
      </p:sp>
      <p:sp>
        <p:nvSpPr>
          <p:cNvPr id="4" name="Slide Number Placeholder 3"/>
          <p:cNvSpPr>
            <a:spLocks noGrp="1"/>
          </p:cNvSpPr>
          <p:nvPr>
            <p:ph type="sldNum" sz="quarter" idx="10"/>
          </p:nvPr>
        </p:nvSpPr>
        <p:spPr/>
        <p:txBody>
          <a:bodyPr/>
          <a:lstStyle/>
          <a:p>
            <a:fld id="{F535A5BC-4889-41D4-A413-F8BBA21B45F4}"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workshop provides an in-depth exploration of cloud computing and artificial intelligence, focusing on practical applications and strategic considerations for technology leadership. It will begin with foundational topics in cloud computing and move through key Azure services, advanced AI tools, and specialized generative AI applications. Demos will showcase Azure Virtual Desktop, ChatGPT, and Azure Open AI, helping illustrate these technologies’ relevance to business and data processing.</a:t>
            </a:r>
          </a:p>
          <a:p>
            <a:r>
              <a:rPr lang="en-US" b="1" dirty="0"/>
              <a:t>Introduction</a:t>
            </a:r>
            <a:br>
              <a:rPr lang="en-US" dirty="0"/>
            </a:br>
            <a:r>
              <a:rPr lang="en-US" dirty="0"/>
              <a:t>The session opens with an overview, establishing core themes of cloud and AI transformation and their relevance to leaders in technology.</a:t>
            </a:r>
          </a:p>
          <a:p>
            <a:r>
              <a:rPr lang="en-US" b="1" dirty="0"/>
              <a:t>Cloud Computing Basics</a:t>
            </a:r>
            <a:br>
              <a:rPr lang="en-US" dirty="0"/>
            </a:br>
            <a:r>
              <a:rPr lang="en-US" dirty="0"/>
              <a:t>An exploration of cloud fundamentals, including deployment models, security, and scalability, highlighting essential knowledge for understanding and leveraging cloud technology.</a:t>
            </a:r>
          </a:p>
          <a:p>
            <a:r>
              <a:rPr lang="en-US" b="1" dirty="0"/>
              <a:t>Azure Cloud Platform</a:t>
            </a:r>
            <a:br>
              <a:rPr lang="en-US" dirty="0"/>
            </a:br>
            <a:r>
              <a:rPr lang="en-US" dirty="0"/>
              <a:t>A look at Microsoft Azure’s ecosystem, showcasing the tools and services that make it a strong platform for organizations in finance.</a:t>
            </a:r>
          </a:p>
          <a:p>
            <a:r>
              <a:rPr lang="en-US" b="1" dirty="0"/>
              <a:t>Demo: Azure Virtual Desktop</a:t>
            </a:r>
            <a:br>
              <a:rPr lang="en-US" dirty="0"/>
            </a:br>
            <a:r>
              <a:rPr lang="en-US" dirty="0"/>
              <a:t>This demo will illustrate Azure Virtual Desktop’s capability to support secure, scalable remote work environments.</a:t>
            </a:r>
          </a:p>
          <a:p>
            <a:r>
              <a:rPr lang="en-US" b="1" dirty="0"/>
              <a:t>Artificial Intelligence and Machine Learning</a:t>
            </a:r>
            <a:br>
              <a:rPr lang="en-US" dirty="0"/>
            </a:br>
            <a:r>
              <a:rPr lang="en-US" dirty="0"/>
              <a:t>An introduction to the principles of AI and machine learning, providing a foundation for understanding generative AI concepts.</a:t>
            </a:r>
          </a:p>
          <a:p>
            <a:r>
              <a:rPr lang="en-US" b="1" dirty="0"/>
              <a:t>Generative AI</a:t>
            </a:r>
            <a:br>
              <a:rPr lang="en-US" dirty="0"/>
            </a:br>
            <a:r>
              <a:rPr lang="en-US" dirty="0"/>
              <a:t>This section will dive into generative AI, explaining how it creates new content from data, impacting industries from media to finance.</a:t>
            </a:r>
          </a:p>
          <a:p>
            <a:r>
              <a:rPr lang="en-US" b="1" dirty="0"/>
              <a:t>Demo: ChatGPT for Basic Data Processing</a:t>
            </a:r>
            <a:br>
              <a:rPr lang="en-US" dirty="0"/>
            </a:br>
            <a:r>
              <a:rPr lang="en-US" dirty="0"/>
              <a:t>An interactive demonstration using ChatGPT, showcasing its potential for text generation and data insights.</a:t>
            </a:r>
          </a:p>
          <a:p>
            <a:r>
              <a:rPr lang="en-US" b="1" dirty="0"/>
              <a:t>AI in Business Applications</a:t>
            </a:r>
            <a:br>
              <a:rPr lang="en-US" dirty="0"/>
            </a:br>
            <a:r>
              <a:rPr lang="en-US" dirty="0"/>
              <a:t>Exploring AI’s applications in product design, customer engagement, and process automation, focusing on relevant use cases in business.</a:t>
            </a:r>
          </a:p>
          <a:p>
            <a:r>
              <a:rPr lang="en-US" b="1" dirty="0"/>
              <a:t>Demo: Azure Open AI Private Data Processing</a:t>
            </a:r>
            <a:br>
              <a:rPr lang="en-US" dirty="0"/>
            </a:br>
            <a:r>
              <a:rPr lang="en-US" dirty="0"/>
              <a:t>A demonstration highlighting how Azure Open AI can securely process and analyze private data.</a:t>
            </a:r>
          </a:p>
          <a:p>
            <a:r>
              <a:rPr lang="en-US" b="1" dirty="0"/>
              <a:t>Ethics, Security, and Culture</a:t>
            </a:r>
            <a:br>
              <a:rPr lang="en-US" dirty="0"/>
            </a:br>
            <a:r>
              <a:rPr lang="en-US" dirty="0"/>
              <a:t>A look into the ethical implications and security requirements of using cloud and AI technologies, with guidance on fostering a cloud-ready organizational culture.</a:t>
            </a:r>
          </a:p>
          <a:p>
            <a:r>
              <a:rPr lang="en-US" b="1" dirty="0"/>
              <a:t>Demo: Azure Vision and Facial Recognition</a:t>
            </a:r>
            <a:br>
              <a:rPr lang="en-US" dirty="0"/>
            </a:br>
            <a:r>
              <a:rPr lang="en-US" dirty="0"/>
              <a:t>An advanced demo on Azure’s capabilities in image recognition and facial analysis, emphasizing secure applications in regulated industries.</a:t>
            </a:r>
          </a:p>
          <a:p>
            <a:r>
              <a:rPr lang="en-US" b="1"/>
              <a:t>Q&amp;A and Wrap-Up</a:t>
            </a:r>
            <a:br>
              <a:rPr lang="en-US"/>
            </a:br>
            <a:r>
              <a:rPr lang="en-US"/>
              <a:t>The session concludes with an opportunity for open discussion, addressing questions and summarizing key insights on cloud and AI.</a:t>
            </a:r>
          </a:p>
          <a:p>
            <a:pPr marL="0" lvl="0" indent="0">
              <a:buNone/>
            </a:pPr>
            <a:endParaRPr dirty="0"/>
          </a:p>
        </p:txBody>
      </p:sp>
      <p:sp>
        <p:nvSpPr>
          <p:cNvPr id="4" name="Slide Number Placeholder 3"/>
          <p:cNvSpPr>
            <a:spLocks noGrp="1"/>
          </p:cNvSpPr>
          <p:nvPr>
            <p:ph type="sldNum" sz="quarter" idx="10"/>
          </p:nvPr>
        </p:nvSpPr>
        <p:spPr/>
        <p:txBody>
          <a:bodyPr/>
          <a:lstStyle/>
          <a:p>
            <a:fld id="{F535A5BC-4889-41D4-A413-F8BBA21B45F4}"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security and compliance in cloud environments is a top priority, especially in industries like finance where data sensitivity is paramount. Let’s explore the ways cloud security measures, compliance standards, and best practices in Azure can create a robust security framework that meets global standards and protects organizational assets.</a:t>
            </a:r>
          </a:p>
          <a:p>
            <a:r>
              <a:rPr lang="en-US" b="1" dirty="0"/>
              <a:t>Data encryption</a:t>
            </a:r>
            <a:br>
              <a:rPr lang="en-US" dirty="0"/>
            </a:br>
            <a:r>
              <a:rPr lang="en-US" dirty="0"/>
              <a:t>Data encryption is fundamental for protecting sensitive information. Encrypting data both at rest (when stored) and in transit (when moving across networks) helps secure information from unauthorized access and potential breaches. Encryption strengthens confidentiality and is a crucial component of any cloud security strategy.</a:t>
            </a:r>
          </a:p>
          <a:p>
            <a:r>
              <a:rPr lang="en-US" b="1" dirty="0"/>
              <a:t>Azure’s compliance certifications</a:t>
            </a:r>
            <a:br>
              <a:rPr lang="en-US" dirty="0"/>
            </a:br>
            <a:r>
              <a:rPr lang="en-US" dirty="0"/>
              <a:t>Azure complies with rigorous international standards, including GDPR (General Data Protection Regulation), HIPAA (Health Insurance Portability and Accountability Act), and ISO 27001 for information security. These certifications assure organizations that Azure meets high regulatory standards, which is especially crucial in regulated industries like finance and healthcare.</a:t>
            </a:r>
          </a:p>
          <a:p>
            <a:r>
              <a:rPr lang="en-US" b="1" dirty="0"/>
              <a:t>Security best practices</a:t>
            </a:r>
            <a:br>
              <a:rPr lang="en-US" dirty="0"/>
            </a:br>
            <a:r>
              <a:rPr lang="en-US" dirty="0"/>
              <a:t>Best practices like Multi-Factor Authentication (MFA), routine security audits, and comprehensive data encryption reinforce the security of cloud environments. MFA ensures that only authorized users access sensitive systems, while regular audits identify vulnerabilities and enable prompt response. Together, these practices help maintain a secure and resilient cloud infrastructure.</a:t>
            </a:r>
          </a:p>
        </p:txBody>
      </p:sp>
      <p:sp>
        <p:nvSpPr>
          <p:cNvPr id="4" name="Slide Number Placeholder 3"/>
          <p:cNvSpPr>
            <a:spLocks noGrp="1"/>
          </p:cNvSpPr>
          <p:nvPr>
            <p:ph type="sldNum" sz="quarter" idx="10"/>
          </p:nvPr>
        </p:nvSpPr>
        <p:spPr/>
        <p:txBody>
          <a:bodyPr/>
          <a:lstStyle/>
          <a:p>
            <a:fld id="{F535A5BC-4889-41D4-A413-F8BBA21B45F4}"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cloud-ready culture requires a proactive approach from leadership to support innovation, skill-building, and smooth transitions. Adopting cloud technologies involves more than infrastructure changes; it demands a cultural shift to ensure that employees are prepared, motivated, and aligned with the organization’s goals. Let’s discuss strategies to foster a culture that embraces cloud advancements, prioritizes employee growth, and manages change effectively.</a:t>
            </a:r>
          </a:p>
          <a:p>
            <a:r>
              <a:rPr lang="en-US" b="1" dirty="0"/>
              <a:t>Fostering innovation and risk-taking</a:t>
            </a:r>
            <a:br>
              <a:rPr lang="en-US" dirty="0"/>
            </a:br>
            <a:r>
              <a:rPr lang="en-US" dirty="0"/>
              <a:t>A cloud-ready culture thrives on innovation and a willingness to explore. Leaders should cultivate an environment where teams feel encouraged to experiment with new cloud-based solutions and approaches. This openness to risk-taking can reveal efficiencies, inspire creative problem-solving, and maximize the advantages of cloud technologies.</a:t>
            </a:r>
          </a:p>
          <a:p>
            <a:r>
              <a:rPr lang="en-US" b="1" dirty="0"/>
              <a:t>Upskilling the workforce</a:t>
            </a:r>
            <a:br>
              <a:rPr lang="en-US" dirty="0"/>
            </a:br>
            <a:r>
              <a:rPr lang="en-US" dirty="0"/>
              <a:t>For employees to leverage cloud and AI technologies effectively, training is essential. Upskilling ensures that staff have the knowledge and confidence to work with these tools, contributing to their professional growth and organizational success. Investing in continuous learning and skill development is key to maintaining a competitive and adaptable workforce.</a:t>
            </a:r>
          </a:p>
          <a:p>
            <a:r>
              <a:rPr lang="en-US" b="1" dirty="0"/>
              <a:t>Overcoming resistance to change</a:t>
            </a:r>
            <a:br>
              <a:rPr lang="en-US" dirty="0"/>
            </a:br>
            <a:r>
              <a:rPr lang="en-US" dirty="0"/>
              <a:t>Adoption of cloud technologies may introduce hesitation or resistance among employees. Leaders should communicate the clear benefits of cloud adoption, including greater flexibility, collaboration, and efficiency, while offering resources and support to ease transitions. Addressing concerns and providing guidance helps employees feel secure and valued throughout the change process.</a:t>
            </a:r>
          </a:p>
        </p:txBody>
      </p:sp>
      <p:sp>
        <p:nvSpPr>
          <p:cNvPr id="4" name="Slide Number Placeholder 3"/>
          <p:cNvSpPr>
            <a:spLocks noGrp="1"/>
          </p:cNvSpPr>
          <p:nvPr>
            <p:ph type="sldNum" sz="quarter" idx="10"/>
          </p:nvPr>
        </p:nvSpPr>
        <p:spPr/>
        <p:txBody>
          <a:bodyPr/>
          <a:lstStyle/>
          <a:p>
            <a:fld id="{F535A5BC-4889-41D4-A413-F8BBA21B45F4}"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Cognitive Services offers a powerful suite of pre-built APIs that make it easy to deploy advanced computer vision capabilities without developing custom models from scratch. These APIs allow companies to leverage cutting-edge image and video analysis tools to gain insights and improve operational efficiency across a range of applications.</a:t>
            </a:r>
          </a:p>
          <a:p>
            <a:pPr>
              <a:buFont typeface="Arial" panose="020B0604020202020204" pitchFamily="34" charset="0"/>
              <a:buChar char="•"/>
            </a:pPr>
            <a:r>
              <a:rPr lang="en-US" b="1" dirty="0"/>
              <a:t>Extract insights from images and videos</a:t>
            </a:r>
            <a:br>
              <a:rPr lang="en-US" dirty="0"/>
            </a:br>
            <a:r>
              <a:rPr lang="en-US" dirty="0"/>
              <a:t>Azure's computer vision tools enable companies to analyze images and videos, extracting data that can provide valuable insights. From detecting objects and activities to identifying patterns, these insights can support a variety of business functions, from operational efficiency to security enhancements.</a:t>
            </a:r>
          </a:p>
          <a:p>
            <a:pPr>
              <a:buFont typeface="Arial" panose="020B0604020202020204" pitchFamily="34" charset="0"/>
              <a:buChar char="•"/>
            </a:pPr>
            <a:r>
              <a:rPr lang="en-US" b="1" dirty="0"/>
              <a:t>Pre-built APIs for rapid deployment</a:t>
            </a:r>
            <a:br>
              <a:rPr lang="en-US" dirty="0"/>
            </a:br>
            <a:r>
              <a:rPr lang="en-US" dirty="0"/>
              <a:t>With Azure’s ready-made APIs, companies can integrate advanced computer vision features without the need for extensive development. This means businesses can quickly deploy vision-based applications, significantly reducing time to market and allowing teams to focus on innovating rather than building foundational capabilities from scratch.</a:t>
            </a:r>
          </a:p>
          <a:p>
            <a:pPr>
              <a:buFont typeface="Arial" panose="020B0604020202020204" pitchFamily="34" charset="0"/>
              <a:buChar char="•"/>
            </a:pPr>
            <a:r>
              <a:rPr lang="en-US" b="1" dirty="0"/>
              <a:t>Recognize faces, objects, and text</a:t>
            </a:r>
            <a:br>
              <a:rPr lang="en-US" dirty="0"/>
            </a:br>
            <a:r>
              <a:rPr lang="en-US" dirty="0"/>
              <a:t>Azure Cognitive Services makes it possible to identify and process faces, objects, and text within images and videos. For instance, businesses can use facial recognition to enhance security, object recognition to improve inventory management, or text extraction to automate document processing, thereby boosting accuracy and efficiency.</a:t>
            </a:r>
          </a:p>
          <a:p>
            <a:pPr>
              <a:buFont typeface="Arial" panose="020B0604020202020204" pitchFamily="34" charset="0"/>
              <a:buChar char="•"/>
            </a:pPr>
            <a:r>
              <a:rPr lang="en-US" b="1" dirty="0"/>
              <a:t>Real-world applications in finance and retail</a:t>
            </a:r>
            <a:br>
              <a:rPr lang="en-US" dirty="0"/>
            </a:br>
            <a:r>
              <a:rPr lang="en-US" dirty="0"/>
              <a:t>In finance, computer vision can aid in fraud detection by analyzing patterns in transactions or identifying unauthorized access based on facial recognition. In retail, it can be used for inventory monitoring, customer behavior analysis, and optimizing store layouts. These applications showcase how computer vision can support data-driven decision-making and automate tasks that traditionally required manual oversight.</a:t>
            </a:r>
          </a:p>
        </p:txBody>
      </p:sp>
      <p:sp>
        <p:nvSpPr>
          <p:cNvPr id="4" name="Slide Number Placeholder 3"/>
          <p:cNvSpPr>
            <a:spLocks noGrp="1"/>
          </p:cNvSpPr>
          <p:nvPr>
            <p:ph type="sldNum" sz="quarter" idx="5"/>
          </p:nvPr>
        </p:nvSpPr>
        <p:spPr/>
        <p:txBody>
          <a:bodyPr/>
          <a:lstStyle/>
          <a:p>
            <a:pPr defTabSz="966612">
              <a:defRPr/>
            </a:pPr>
            <a:fld id="{FBDB2EAC-AC1D-4996-AE7A-EB4237635DAB}" type="slidenum">
              <a:rPr lang="en-US">
                <a:solidFill>
                  <a:prstClr val="black"/>
                </a:solidFill>
                <a:latin typeface="Aptos" panose="02110004020202020204"/>
              </a:rPr>
              <a:pPr defTabSz="966612">
                <a:defRPr/>
              </a:pPr>
              <a:t>52</a:t>
            </a:fld>
            <a:endParaRPr lang="en-US">
              <a:solidFill>
                <a:prstClr val="black"/>
              </a:solidFill>
              <a:latin typeface="Aptos" panose="02110004020202020204"/>
            </a:endParaRPr>
          </a:p>
        </p:txBody>
      </p:sp>
    </p:spTree>
    <p:extLst>
      <p:ext uri="{BB962C8B-B14F-4D97-AF65-F5344CB8AC3E}">
        <p14:creationId xmlns:p14="http://schemas.microsoft.com/office/powerpoint/2010/main" val="2081904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Using Azure Vision Studio for Object Detection and Tagging</a:t>
            </a:r>
          </a:p>
          <a:p>
            <a:r>
              <a:rPr lang="en-US" dirty="0"/>
              <a:t>Follow these steps to use Azure Vision Studio to detect common objects in images and display relevant tags. This demo will showcase Azure's Vision Studio capabilities for analyzing images to identify objects and generate tags.</a:t>
            </a:r>
          </a:p>
          <a:p>
            <a:r>
              <a:rPr lang="en-US" b="1" dirty="0"/>
              <a:t>Prerequisites</a:t>
            </a:r>
          </a:p>
          <a:p>
            <a:pPr>
              <a:buFont typeface="+mj-lt"/>
              <a:buAutoNum type="arabicPeriod"/>
            </a:pPr>
            <a:r>
              <a:rPr lang="en-US" b="1" dirty="0"/>
              <a:t>Azure Subscription</a:t>
            </a:r>
            <a:r>
              <a:rPr lang="en-US" dirty="0"/>
              <a:t>: Ensure you have an Azure account with access to Cognitive Services.</a:t>
            </a:r>
          </a:p>
          <a:p>
            <a:pPr>
              <a:buFont typeface="+mj-lt"/>
              <a:buAutoNum type="arabicPeriod"/>
            </a:pPr>
            <a:r>
              <a:rPr lang="en-US" b="1" dirty="0"/>
              <a:t>Azure Computer Vision API</a:t>
            </a:r>
            <a:r>
              <a:rPr lang="en-US" dirty="0"/>
              <a:t>: Set up the Computer Vision API in Azure Vision Studio and have your endpoint URL and API key ready.</a:t>
            </a:r>
          </a:p>
          <a:p>
            <a:r>
              <a:rPr lang="en-US" b="1" dirty="0"/>
              <a:t>Step-by-Step Instructions</a:t>
            </a:r>
          </a:p>
          <a:p>
            <a:r>
              <a:rPr lang="en-US" b="1" dirty="0"/>
              <a:t>Step 1: Set Up Azure Vision Studio</a:t>
            </a:r>
          </a:p>
          <a:p>
            <a:pPr>
              <a:buFont typeface="+mj-lt"/>
              <a:buAutoNum type="arabicPeriod"/>
            </a:pPr>
            <a:r>
              <a:rPr lang="en-US" dirty="0"/>
              <a:t>Go to the </a:t>
            </a:r>
            <a:r>
              <a:rPr lang="en-US" b="1" dirty="0"/>
              <a:t>Azure Portal</a:t>
            </a:r>
            <a:r>
              <a:rPr lang="en-US" dirty="0"/>
              <a:t> and search for </a:t>
            </a:r>
            <a:r>
              <a:rPr lang="en-US" b="1" dirty="0"/>
              <a:t>Computer Vision</a:t>
            </a:r>
            <a:r>
              <a:rPr lang="en-US" dirty="0"/>
              <a:t>.</a:t>
            </a:r>
          </a:p>
          <a:p>
            <a:pPr>
              <a:buFont typeface="+mj-lt"/>
              <a:buAutoNum type="arabicPeriod"/>
            </a:pPr>
            <a:r>
              <a:rPr lang="en-US" dirty="0"/>
              <a:t>Select </a:t>
            </a:r>
            <a:r>
              <a:rPr lang="en-US" b="1" dirty="0"/>
              <a:t>Create a Computer Vision resource</a:t>
            </a:r>
            <a:r>
              <a:rPr lang="en-US" dirty="0"/>
              <a:t> and complete the setup.</a:t>
            </a:r>
          </a:p>
          <a:p>
            <a:pPr>
              <a:buFont typeface="+mj-lt"/>
              <a:buAutoNum type="arabicPeriod"/>
            </a:pPr>
            <a:r>
              <a:rPr lang="en-US" dirty="0"/>
              <a:t>Once created, note down the </a:t>
            </a:r>
            <a:r>
              <a:rPr lang="en-US" b="1" dirty="0"/>
              <a:t>endpoint URL</a:t>
            </a:r>
            <a:r>
              <a:rPr lang="en-US" dirty="0"/>
              <a:t> and </a:t>
            </a:r>
            <a:r>
              <a:rPr lang="en-US" b="1" dirty="0"/>
              <a:t>API key</a:t>
            </a:r>
            <a:r>
              <a:rPr lang="en-US" dirty="0"/>
              <a:t> provided. These will be needed to authenticate API requests.</a:t>
            </a:r>
          </a:p>
          <a:p>
            <a:r>
              <a:rPr lang="en-US" b="1" dirty="0"/>
              <a:t>Step 2: Start the Demo in Vision Studio</a:t>
            </a:r>
          </a:p>
          <a:p>
            <a:pPr>
              <a:buFont typeface="+mj-lt"/>
              <a:buAutoNum type="arabicPeriod"/>
            </a:pPr>
            <a:r>
              <a:rPr lang="en-US" dirty="0"/>
              <a:t>Open </a:t>
            </a:r>
            <a:r>
              <a:rPr lang="en-US" b="1" dirty="0"/>
              <a:t>Azure Vision Studio</a:t>
            </a:r>
            <a:r>
              <a:rPr lang="en-US" dirty="0"/>
              <a:t> from the portal or go directly to </a:t>
            </a:r>
            <a:r>
              <a:rPr lang="en-US" dirty="0">
                <a:hlinkClick r:id="rId3"/>
              </a:rPr>
              <a:t>Vision Studio</a:t>
            </a:r>
            <a:r>
              <a:rPr lang="en-US" dirty="0"/>
              <a:t>.</a:t>
            </a:r>
          </a:p>
          <a:p>
            <a:pPr>
              <a:buFont typeface="+mj-lt"/>
              <a:buAutoNum type="arabicPeriod"/>
            </a:pPr>
            <a:r>
              <a:rPr lang="en-US" dirty="0"/>
              <a:t>In the menu, go to the </a:t>
            </a:r>
            <a:r>
              <a:rPr lang="en-US" b="1" dirty="0"/>
              <a:t>Analyze</a:t>
            </a:r>
            <a:r>
              <a:rPr lang="en-US" dirty="0"/>
              <a:t> section, where you’ll find options such as </a:t>
            </a:r>
            <a:r>
              <a:rPr lang="en-US" b="1" dirty="0"/>
              <a:t>Object Detection</a:t>
            </a:r>
            <a:r>
              <a:rPr lang="en-US" dirty="0"/>
              <a:t> and </a:t>
            </a:r>
            <a:r>
              <a:rPr lang="en-US" b="1" dirty="0"/>
              <a:t>Tagging</a:t>
            </a:r>
            <a:r>
              <a:rPr lang="en-US" dirty="0"/>
              <a:t>.</a:t>
            </a:r>
          </a:p>
          <a:p>
            <a:r>
              <a:rPr lang="en-US" b="1" dirty="0"/>
              <a:t>Step 3: Upload an Image</a:t>
            </a:r>
          </a:p>
          <a:p>
            <a:pPr>
              <a:buFont typeface="+mj-lt"/>
              <a:buAutoNum type="arabicPeriod"/>
            </a:pPr>
            <a:r>
              <a:rPr lang="en-US" dirty="0"/>
              <a:t>Select </a:t>
            </a:r>
            <a:r>
              <a:rPr lang="en-US" b="1" dirty="0"/>
              <a:t>Object Detection</a:t>
            </a:r>
            <a:r>
              <a:rPr lang="en-US" dirty="0"/>
              <a:t> within Vision Studio.</a:t>
            </a:r>
          </a:p>
          <a:p>
            <a:pPr>
              <a:buFont typeface="+mj-lt"/>
              <a:buAutoNum type="arabicPeriod"/>
            </a:pPr>
            <a:r>
              <a:rPr lang="en-US" dirty="0"/>
              <a:t>Either choose a sample image provided by Azure or upload an image relevant to the analysis (e.g., scenes with vehicles, household items, or outdoor objects).</a:t>
            </a:r>
          </a:p>
          <a:p>
            <a:pPr>
              <a:buFont typeface="+mj-lt"/>
              <a:buAutoNum type="arabicPeriod"/>
            </a:pPr>
            <a:r>
              <a:rPr lang="en-US" dirty="0"/>
              <a:t>Click </a:t>
            </a:r>
            <a:r>
              <a:rPr lang="en-US" b="1" dirty="0"/>
              <a:t>Analyze</a:t>
            </a:r>
            <a:r>
              <a:rPr lang="en-US" dirty="0"/>
              <a:t> to process the image.</a:t>
            </a:r>
          </a:p>
          <a:p>
            <a:r>
              <a:rPr lang="en-US" b="1" dirty="0"/>
              <a:t>Step 4: View Object Detection Results</a:t>
            </a:r>
          </a:p>
          <a:p>
            <a:pPr>
              <a:buFont typeface="+mj-lt"/>
              <a:buAutoNum type="arabicPeriod"/>
            </a:pPr>
            <a:r>
              <a:rPr lang="en-US" dirty="0"/>
              <a:t>Vision Studio will display bounding boxes around detected objects within the image.</a:t>
            </a:r>
          </a:p>
          <a:p>
            <a:pPr>
              <a:buFont typeface="+mj-lt"/>
              <a:buAutoNum type="arabicPeriod"/>
            </a:pPr>
            <a:r>
              <a:rPr lang="en-US" dirty="0"/>
              <a:t>Each object will be labeled (e.g., “car,” “person,” or “tree”), and a confidence score will be shown for each object’s accuracy.</a:t>
            </a:r>
          </a:p>
          <a:p>
            <a:pPr>
              <a:buFont typeface="+mj-lt"/>
              <a:buAutoNum type="arabicPeriod"/>
            </a:pPr>
            <a:r>
              <a:rPr lang="en-US" dirty="0"/>
              <a:t>Observe the bounding boxes and labels, noting how Vision Studio identifies each object in the image.</a:t>
            </a:r>
          </a:p>
          <a:p>
            <a:r>
              <a:rPr lang="en-US" b="1" dirty="0"/>
              <a:t>Step 5: Retrieve Common Tags</a:t>
            </a:r>
          </a:p>
          <a:p>
            <a:pPr>
              <a:buFont typeface="+mj-lt"/>
              <a:buAutoNum type="arabicPeriod"/>
            </a:pPr>
            <a:r>
              <a:rPr lang="en-US" dirty="0"/>
              <a:t>Switch to the </a:t>
            </a:r>
            <a:r>
              <a:rPr lang="en-US" b="1" dirty="0"/>
              <a:t>Tagging</a:t>
            </a:r>
            <a:r>
              <a:rPr lang="en-US" dirty="0"/>
              <a:t> section.</a:t>
            </a:r>
          </a:p>
          <a:p>
            <a:pPr>
              <a:buFont typeface="+mj-lt"/>
              <a:buAutoNum type="arabicPeriod"/>
            </a:pPr>
            <a:r>
              <a:rPr lang="en-US" dirty="0"/>
              <a:t>After the analysis, Vision Studio will show a list of tags associated with the image (e.g., “nature,” “city,” “vehicle”).</a:t>
            </a:r>
          </a:p>
          <a:p>
            <a:pPr>
              <a:buFont typeface="+mj-lt"/>
              <a:buAutoNum type="arabicPeriod"/>
            </a:pPr>
            <a:r>
              <a:rPr lang="en-US" dirty="0"/>
              <a:t>These tags provide a summary of the image content, which can be useful for categorizing or organizing images based on recognizable features.</a:t>
            </a:r>
          </a:p>
          <a:p>
            <a:r>
              <a:rPr lang="en-US" b="1" dirty="0"/>
              <a:t>Step 6: Displaying and Interpreting Results</a:t>
            </a:r>
          </a:p>
          <a:p>
            <a:pPr>
              <a:buFont typeface="+mj-lt"/>
              <a:buAutoNum type="arabicPeriod"/>
            </a:pPr>
            <a:r>
              <a:rPr lang="en-US" b="1" dirty="0"/>
              <a:t>Detected Objects</a:t>
            </a:r>
            <a:r>
              <a:rPr lang="en-US" dirty="0"/>
              <a:t>: Review the list of detected objects along with their confidence scores.</a:t>
            </a:r>
          </a:p>
          <a:p>
            <a:pPr>
              <a:buFont typeface="+mj-lt"/>
              <a:buAutoNum type="arabicPeriod"/>
            </a:pPr>
            <a:r>
              <a:rPr lang="en-US" b="1" dirty="0"/>
              <a:t>Image Tags</a:t>
            </a:r>
            <a:r>
              <a:rPr lang="en-US" dirty="0"/>
              <a:t>: Review the tags generated by Vision Studio and interpret how they summarize the content of the image.</a:t>
            </a:r>
          </a:p>
          <a:p>
            <a:pPr>
              <a:buFont typeface="+mj-lt"/>
              <a:buAutoNum type="arabicPeriod"/>
            </a:pPr>
            <a:r>
              <a:rPr lang="en-US" b="1" dirty="0"/>
              <a:t>Applications</a:t>
            </a:r>
            <a:r>
              <a:rPr lang="en-US" dirty="0"/>
              <a:t>: Consider potential applications, such as automated image categorization or search indexing.</a:t>
            </a:r>
          </a:p>
          <a:p>
            <a:r>
              <a:rPr lang="en-US" b="1" dirty="0"/>
              <a:t>Conclusion</a:t>
            </a:r>
          </a:p>
          <a:p>
            <a:r>
              <a:rPr lang="en-US" dirty="0"/>
              <a:t>This completes the Azure Vision Studio demo for object detection and tagging. This setup demonstrates Vision Studio’s ability to detect objects, assign tags, and assist in organizing or categorizing images based on detected features.</a:t>
            </a:r>
          </a:p>
          <a:p>
            <a:endParaRPr lang="en-US" dirty="0"/>
          </a:p>
        </p:txBody>
      </p:sp>
      <p:sp>
        <p:nvSpPr>
          <p:cNvPr id="4" name="Slide Number Placeholder 3"/>
          <p:cNvSpPr>
            <a:spLocks noGrp="1"/>
          </p:cNvSpPr>
          <p:nvPr>
            <p:ph type="sldNum" sz="quarter" idx="5"/>
          </p:nvPr>
        </p:nvSpPr>
        <p:spPr/>
        <p:txBody>
          <a:bodyPr/>
          <a:lstStyle/>
          <a:p>
            <a:fld id="{F535A5BC-4889-41D4-A413-F8BBA21B45F4}" type="slidenum">
              <a:rPr lang="en-US" smtClean="0"/>
              <a:t>53</a:t>
            </a:fld>
            <a:endParaRPr lang="en-US"/>
          </a:p>
        </p:txBody>
      </p:sp>
    </p:spTree>
    <p:extLst>
      <p:ext uri="{BB962C8B-B14F-4D97-AF65-F5344CB8AC3E}">
        <p14:creationId xmlns:p14="http://schemas.microsoft.com/office/powerpoint/2010/main" val="19746945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5A5BC-4889-41D4-A413-F8BBA21B45F4}" type="slidenum">
              <a:rPr lang="en-US" smtClean="0"/>
              <a:t>54</a:t>
            </a:fld>
            <a:endParaRPr lang="en-US"/>
          </a:p>
        </p:txBody>
      </p:sp>
    </p:spTree>
    <p:extLst>
      <p:ext uri="{BB962C8B-B14F-4D97-AF65-F5344CB8AC3E}">
        <p14:creationId xmlns:p14="http://schemas.microsoft.com/office/powerpoint/2010/main" val="2266701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recap slide with bullet points summarizing the key topics discussed.</a:t>
            </a:r>
          </a:p>
          <a:p>
            <a:pPr marL="0" lvl="0" indent="0">
              <a:buNone/>
            </a:pPr>
            <a:endParaRPr/>
          </a:p>
          <a:p>
            <a:pPr marL="0" lvl="0" indent="0">
              <a:buNone/>
            </a:pPr>
            <a:r>
              <a:rPr b="1"/>
              <a:t>Cloud computing and AI</a:t>
            </a:r>
            <a:br/>
            <a:r>
              <a:t>We covered the fundamentals of cloud computing, Azure, and Generative AI and discussed how they are becoming essential tools for modern businesses.</a:t>
            </a:r>
          </a:p>
          <a:p>
            <a:pPr marL="0" lvl="0" indent="0">
              <a:buNone/>
            </a:pPr>
            <a:endParaRPr/>
          </a:p>
          <a:p>
            <a:pPr marL="0" lvl="0" indent="0">
              <a:buNone/>
            </a:pPr>
            <a:r>
              <a:rPr b="1"/>
              <a:t>Real-world applications</a:t>
            </a:r>
            <a:br/>
            <a:r>
              <a:t>We explored real-world applications of AI and cloud technologies, including personalized marketing, customer service enhancements, and product design optimization.</a:t>
            </a:r>
          </a:p>
          <a:p>
            <a:pPr marL="0" lvl="0" indent="0">
              <a:buNone/>
            </a:pPr>
            <a:endParaRPr/>
          </a:p>
          <a:p>
            <a:pPr marL="0" lvl="0" indent="0">
              <a:buNone/>
            </a:pPr>
            <a:r>
              <a:rPr b="1"/>
              <a:t>Demos</a:t>
            </a:r>
            <a:br/>
            <a:r>
              <a:t>We walked through practical demos of Azure AutoML and Azure Synapse for business analytics, showcasing their real-time capabilities.</a:t>
            </a:r>
          </a:p>
        </p:txBody>
      </p:sp>
      <p:sp>
        <p:nvSpPr>
          <p:cNvPr id="4" name="Slide Number Placeholder 3"/>
          <p:cNvSpPr>
            <a:spLocks noGrp="1"/>
          </p:cNvSpPr>
          <p:nvPr>
            <p:ph type="sldNum" sz="quarter" idx="10"/>
          </p:nvPr>
        </p:nvSpPr>
        <p:spPr/>
        <p:txBody>
          <a:bodyPr/>
          <a:lstStyle/>
          <a:p>
            <a:fld id="{F535A5BC-4889-41D4-A413-F8BBA21B45F4}" type="slidenum">
              <a:rPr lang="en-US"/>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QR code linking to Azure’s resources page or a relevant Azure trial/demo link.</a:t>
            </a:r>
          </a:p>
          <a:p>
            <a:pPr marL="0" lvl="0" indent="0">
              <a:buNone/>
            </a:pPr>
            <a:endParaRPr/>
          </a:p>
          <a:p>
            <a:pPr marL="0" lvl="0" indent="0">
              <a:buNone/>
            </a:pPr>
            <a:r>
              <a:rPr b="1"/>
              <a:t>Leverage Azure’s AI tools</a:t>
            </a:r>
            <a:br/>
            <a:r>
              <a:t>Encourage the audience to take their first steps into using Azure’s AI tools, such as AutoML and Cognitive Services, for automating tasks and enhancing their business capabilities.</a:t>
            </a:r>
          </a:p>
          <a:p>
            <a:pPr marL="0" lvl="0" indent="0">
              <a:buNone/>
            </a:pPr>
            <a:endParaRPr/>
          </a:p>
          <a:p>
            <a:pPr marL="0" lvl="0" indent="0">
              <a:buNone/>
            </a:pPr>
            <a:r>
              <a:rPr b="1"/>
              <a:t>Explore Azure’s resources</a:t>
            </a:r>
            <a:br/>
            <a:r>
              <a:t>Point the audience to Azure’s documentation, training resources, and free trial options to get started with cloud and AI tools.</a:t>
            </a:r>
          </a:p>
          <a:p>
            <a:pPr marL="0" lvl="0" indent="0">
              <a:buNone/>
            </a:pPr>
            <a:endParaRPr/>
          </a:p>
          <a:p>
            <a:pPr marL="0" lvl="0" indent="0">
              <a:buNone/>
            </a:pPr>
            <a:r>
              <a:rPr b="1"/>
              <a:t>Integrate AI into your business</a:t>
            </a:r>
            <a:br/>
            <a:r>
              <a:t>Explain how AI adoption can drive innovation, reduce costs, and improve operational efficiency in their organizations.</a:t>
            </a:r>
          </a:p>
        </p:txBody>
      </p:sp>
      <p:sp>
        <p:nvSpPr>
          <p:cNvPr id="4" name="Slide Number Placeholder 3"/>
          <p:cNvSpPr>
            <a:spLocks noGrp="1"/>
          </p:cNvSpPr>
          <p:nvPr>
            <p:ph type="sldNum" sz="quarter" idx="10"/>
          </p:nvPr>
        </p:nvSpPr>
        <p:spPr/>
        <p:txBody>
          <a:bodyPr/>
          <a:lstStyle/>
          <a:p>
            <a:fld id="{F535A5BC-4889-41D4-A413-F8BBA21B45F4}" type="slidenum">
              <a:rPr lang="en-US"/>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Visual</a:t>
            </a:r>
            <a:r>
              <a:t>: Simple slide with a “Q&amp;A” title, inviting the audience to ask questions.</a:t>
            </a:r>
          </a:p>
          <a:p>
            <a:pPr marL="0" lvl="0" indent="0">
              <a:buNone/>
            </a:pPr>
            <a:endParaRPr/>
          </a:p>
          <a:p>
            <a:pPr marL="0" lvl="0" indent="0">
              <a:buNone/>
            </a:pPr>
            <a:r>
              <a:rPr b="1"/>
              <a:t>Open for questions</a:t>
            </a:r>
            <a:br/>
            <a:r>
              <a:t>Open the floor for any questions from the audience about the session’s topics, including cloud computing, AI, or the demos.</a:t>
            </a:r>
          </a:p>
          <a:p>
            <a:pPr marL="0" lvl="0" indent="0">
              <a:buNone/>
            </a:pPr>
            <a:endParaRPr/>
          </a:p>
          <a:p>
            <a:pPr marL="0" lvl="0" indent="0">
              <a:buNone/>
            </a:pPr>
            <a:r>
              <a:rPr b="1"/>
              <a:t>Clarify key points</a:t>
            </a:r>
            <a:br/>
            <a:r>
              <a:t>Take the time to provide further explanations or answer specific questions on Azure’s tools or business applications of AI.</a:t>
            </a:r>
          </a:p>
        </p:txBody>
      </p:sp>
      <p:sp>
        <p:nvSpPr>
          <p:cNvPr id="4" name="Slide Number Placeholder 3"/>
          <p:cNvSpPr>
            <a:spLocks noGrp="1"/>
          </p:cNvSpPr>
          <p:nvPr>
            <p:ph type="sldNum" sz="quarter" idx="10"/>
          </p:nvPr>
        </p:nvSpPr>
        <p:spPr/>
        <p:txBody>
          <a:bodyPr/>
          <a:lstStyle/>
          <a:p>
            <a:fld id="{F535A5BC-4889-41D4-A413-F8BBA21B45F4}" type="slidenum">
              <a:rPr lang="en-US"/>
              <a:t>57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redefined technology infrastructure by offering scalable, cost-effective resources that can support rapid growth and innovation in financial services. For technology leaders, understanding the types of cloud deployments, strategic approaches to cloud adoption, and the importance of security in financial contexts is essential. This section will address core elements of cloud technology, from foundational concepts to hybrid and multi-cloud strategies, offering insights into leveraging cloud capabilities effectively.</a:t>
            </a:r>
          </a:p>
          <a:p>
            <a:r>
              <a:rPr lang="en-US" b="1" dirty="0"/>
              <a:t>The Cloud Revolution</a:t>
            </a:r>
            <a:br>
              <a:rPr lang="en-US" dirty="0"/>
            </a:br>
            <a:r>
              <a:rPr lang="en-US" dirty="0"/>
              <a:t>Cloud computing is transforming IT management by providing on-demand access to resources, reducing reliance on physical hardware, and enabling organizations to scale operations efficiently. This shift is particularly valuable in finance, where agility and innovation are competitive advantages.</a:t>
            </a:r>
          </a:p>
          <a:p>
            <a:r>
              <a:rPr lang="en-US" b="1" dirty="0"/>
              <a:t>Types of Cloud Deployments</a:t>
            </a:r>
            <a:br>
              <a:rPr lang="en-US" dirty="0"/>
            </a:br>
            <a:r>
              <a:rPr lang="en-US" dirty="0"/>
              <a:t>Public, private, and hybrid cloud models offer varying levels of control, security, and cost-effectiveness. Each model provides distinct benefits, allowing organizations to select an approach that best meets their operational and compliance requirements.</a:t>
            </a:r>
          </a:p>
          <a:p>
            <a:r>
              <a:rPr lang="en-US" b="1" dirty="0"/>
              <a:t>Cloud Adoption: A Leadership Perspective</a:t>
            </a:r>
            <a:br>
              <a:rPr lang="en-US" dirty="0"/>
            </a:br>
            <a:r>
              <a:rPr lang="en-US" dirty="0"/>
              <a:t>Strategic planning is critical in adopting cloud technology, especially within a large financial institution. Leadership must ensure cloud resources align with business objectives, are efficiently managed, and provide measurable value to the organization.</a:t>
            </a:r>
          </a:p>
          <a:p>
            <a:r>
              <a:rPr lang="en-US" b="1" dirty="0"/>
              <a:t>Security and Compliance in Cloud</a:t>
            </a:r>
            <a:br>
              <a:rPr lang="en-US" dirty="0"/>
            </a:br>
            <a:r>
              <a:rPr lang="en-US" dirty="0"/>
              <a:t>For financial services, security and compliance are paramount. Cloud services require rigorous data protection and adherence to standards such as GDPR and ISO 27001, ensuring that sensitive data is handled securely and meets regulatory requirements.</a:t>
            </a:r>
          </a:p>
          <a:p>
            <a:r>
              <a:rPr lang="en-US" b="1" dirty="0"/>
              <a:t>Cost Efficiency and Scalability</a:t>
            </a:r>
            <a:br>
              <a:rPr lang="en-US" dirty="0"/>
            </a:br>
            <a:r>
              <a:rPr lang="en-US" dirty="0"/>
              <a:t>The cloud’s pay-as-you-go model and auto-scaling capabilities offer substantial cost savings, allowing organizations to only pay for the resources they use. In finance, this cost efficiency and flexibility directly impact operational profitability.</a:t>
            </a:r>
          </a:p>
          <a:p>
            <a:r>
              <a:rPr lang="en-US" b="1" dirty="0"/>
              <a:t>Hybrid and Multi-Cloud Strategies</a:t>
            </a:r>
            <a:br>
              <a:rPr lang="en-US" dirty="0"/>
            </a:br>
            <a:r>
              <a:rPr lang="en-US" dirty="0"/>
              <a:t>Hybrid and multi-cloud approaches enable flexibility by blending on-premises and cloud resources, supporting compliance in regulated industries. This approach allows organizations to keep sensitive data on-premises while leveraging cloud resources for broader workloads.</a:t>
            </a:r>
          </a:p>
        </p:txBody>
      </p:sp>
      <p:sp>
        <p:nvSpPr>
          <p:cNvPr id="4" name="Slide Number Placeholder 3"/>
          <p:cNvSpPr>
            <a:spLocks noGrp="1"/>
          </p:cNvSpPr>
          <p:nvPr>
            <p:ph type="sldNum" sz="quarter" idx="5"/>
          </p:nvPr>
        </p:nvSpPr>
        <p:spPr/>
        <p:txBody>
          <a:bodyPr/>
          <a:lstStyle/>
          <a:p>
            <a:fld id="{F535A5BC-4889-41D4-A413-F8BBA21B45F4}" type="slidenum">
              <a:rPr lang="en-US" smtClean="0"/>
              <a:t>6</a:t>
            </a:fld>
            <a:endParaRPr lang="en-US"/>
          </a:p>
        </p:txBody>
      </p:sp>
    </p:spTree>
    <p:extLst>
      <p:ext uri="{BB962C8B-B14F-4D97-AF65-F5344CB8AC3E}">
        <p14:creationId xmlns:p14="http://schemas.microsoft.com/office/powerpoint/2010/main" val="263228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has fundamentally transformed the way modern enterprises operate, particularly in how they handle resources, scale, and innovation. By leveraging the cloud, organizations can benefit from highly adaptable and cost-efficient computing models that support rapid scaling and on-demand service access.</a:t>
            </a:r>
          </a:p>
          <a:p>
            <a:r>
              <a:rPr lang="en-US" b="1" dirty="0"/>
              <a:t>Defining cloud computing</a:t>
            </a:r>
            <a:br>
              <a:rPr lang="en-US" dirty="0"/>
            </a:br>
            <a:r>
              <a:rPr lang="en-US" dirty="0"/>
              <a:t>Cloud computing involves providing on-demand access to a range of computing resources—including servers, storage, databases, and applications—over the internet. Unlike traditional setups that require extensive physical infrastructure, cloud resources are provisioned and scaled as needed. This flexibility allows businesses to respond swiftly to changing demands without costly hardware investments.</a:t>
            </a:r>
          </a:p>
          <a:p>
            <a:r>
              <a:rPr lang="en-US" b="1" dirty="0"/>
              <a:t>Benefits of cloud technology</a:t>
            </a:r>
            <a:br>
              <a:rPr lang="en-US" dirty="0"/>
            </a:br>
            <a:r>
              <a:rPr lang="en-US" dirty="0"/>
              <a:t>The key benefits include:</a:t>
            </a:r>
          </a:p>
          <a:p>
            <a:pPr>
              <a:buFont typeface="Arial" panose="020B0604020202020204" pitchFamily="34" charset="0"/>
              <a:buChar char="•"/>
            </a:pPr>
            <a:r>
              <a:rPr lang="en-US" b="1" dirty="0"/>
              <a:t>Scalability</a:t>
            </a:r>
            <a:r>
              <a:rPr lang="en-US" dirty="0"/>
              <a:t>: Organizations can scale their resources up or down based on real-time needs, optimizing usage and costs.</a:t>
            </a:r>
          </a:p>
          <a:p>
            <a:pPr>
              <a:buFont typeface="Arial" panose="020B0604020202020204" pitchFamily="34" charset="0"/>
              <a:buChar char="•"/>
            </a:pPr>
            <a:r>
              <a:rPr lang="en-US" b="1" dirty="0"/>
              <a:t>Flexibility</a:t>
            </a:r>
            <a:r>
              <a:rPr lang="en-US" dirty="0"/>
              <a:t>: Cloud solutions allow for diverse applications and data management strategies, supporting a range of business processes and workflows.</a:t>
            </a:r>
          </a:p>
          <a:p>
            <a:pPr>
              <a:buFont typeface="Arial" panose="020B0604020202020204" pitchFamily="34" charset="0"/>
              <a:buChar char="•"/>
            </a:pPr>
            <a:r>
              <a:rPr lang="en-US" b="1" dirty="0"/>
              <a:t>Cost Savings</a:t>
            </a:r>
            <a:r>
              <a:rPr lang="en-US" dirty="0"/>
              <a:t>: With a pay-as-you-go model, businesses avoid significant capital expenses, paying only for the resources they actively use.</a:t>
            </a:r>
          </a:p>
          <a:p>
            <a:pPr>
              <a:buFont typeface="Arial" panose="020B0604020202020204" pitchFamily="34" charset="0"/>
              <a:buChar char="•"/>
            </a:pPr>
            <a:r>
              <a:rPr lang="en-US" b="1" dirty="0"/>
              <a:t>Access to Services</a:t>
            </a:r>
            <a:r>
              <a:rPr lang="en-US" dirty="0"/>
              <a:t>: The cloud provides immediate access to advanced tools and services, such as AI, data analytics, and machine learning, empowering organizations to innovate faster.</a:t>
            </a:r>
          </a:p>
          <a:p>
            <a:r>
              <a:rPr lang="en-US" b="1" dirty="0"/>
              <a:t>Key components</a:t>
            </a:r>
            <a:br>
              <a:rPr lang="en-US" dirty="0"/>
            </a:br>
            <a:r>
              <a:rPr lang="en-US" dirty="0"/>
              <a:t>Cloud platforms like Azure are built on foundational components:</a:t>
            </a:r>
          </a:p>
          <a:p>
            <a:pPr>
              <a:buFont typeface="Arial" panose="020B0604020202020204" pitchFamily="34" charset="0"/>
              <a:buChar char="•"/>
            </a:pPr>
            <a:r>
              <a:rPr lang="en-US" b="1" dirty="0"/>
              <a:t>Compute</a:t>
            </a:r>
            <a:r>
              <a:rPr lang="en-US" dirty="0"/>
              <a:t>: The processing power to run applications, manage data, and execute complex calculations.</a:t>
            </a:r>
          </a:p>
          <a:p>
            <a:pPr>
              <a:buFont typeface="Arial" panose="020B0604020202020204" pitchFamily="34" charset="0"/>
              <a:buChar char="•"/>
            </a:pPr>
            <a:r>
              <a:rPr lang="en-US" b="1" dirty="0"/>
              <a:t>Storage</a:t>
            </a:r>
            <a:r>
              <a:rPr lang="en-US" dirty="0"/>
              <a:t>: Solutions to store data securely and access it quickly, which is critical for handling large volumes of transactional and financial data.</a:t>
            </a:r>
          </a:p>
          <a:p>
            <a:pPr>
              <a:buFont typeface="Arial" panose="020B0604020202020204" pitchFamily="34" charset="0"/>
              <a:buChar char="•"/>
            </a:pPr>
            <a:r>
              <a:rPr lang="en-US" b="1" dirty="0"/>
              <a:t>Networking</a:t>
            </a:r>
            <a:r>
              <a:rPr lang="en-US" dirty="0"/>
              <a:t>: Enables secure, reliable communication between cloud resources and on-premises systems, ensuring seamless data flow and connectivity.</a:t>
            </a:r>
          </a:p>
          <a:p>
            <a:r>
              <a:rPr lang="en-US" dirty="0"/>
              <a:t>This foundation allows organizations to operate with heightened efficiency, improve their capacity to handle large-scale transactions, and support continuous innovation while adhering to security and regulatory standards.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35A5BC-4889-41D4-A413-F8BBA21B45F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Essential components of cloud computing, each playing a foundational role in enabling reliable, scalable, and secure cloud environments.</a:t>
            </a:r>
          </a:p>
          <a:p>
            <a:r>
              <a:rPr lang="en-US" sz="1100" b="1" dirty="0"/>
              <a:t>Compute</a:t>
            </a:r>
            <a:br>
              <a:rPr lang="en-US" sz="1100" dirty="0"/>
            </a:br>
            <a:r>
              <a:rPr lang="en-US" sz="1100" dirty="0" err="1"/>
              <a:t>Compute</a:t>
            </a:r>
            <a:r>
              <a:rPr lang="en-US" sz="1100" dirty="0"/>
              <a:t> resources are the core processing capabilities within the cloud, allowing organizations to run applications, process transactions, and manage workloads at scale. Through virtual machines and containers, cloud providers like Azure offer elastic computing power, adapting to fluctuations in demand without the need for physical infrastructure changes.</a:t>
            </a:r>
          </a:p>
          <a:p>
            <a:r>
              <a:rPr lang="en-US" sz="1100" b="1" dirty="0"/>
              <a:t>Storage</a:t>
            </a:r>
            <a:br>
              <a:rPr lang="en-US" sz="1100" dirty="0"/>
            </a:br>
            <a:r>
              <a:rPr lang="en-US" sz="1100" dirty="0" err="1"/>
              <a:t>Storage</a:t>
            </a:r>
            <a:r>
              <a:rPr lang="en-US" sz="1100" dirty="0"/>
              <a:t> solutions in the cloud provide scalable, secure, and accessible options for data preservation. Azure offers various storage types, such as Blob storage for unstructured data and SQL databases for structured data, ensuring data durability and accessibility while meeting enterprise needs for speed and cost-efficiency.</a:t>
            </a:r>
          </a:p>
          <a:p>
            <a:r>
              <a:rPr lang="en-US" sz="1100" b="1" dirty="0"/>
              <a:t>Networking</a:t>
            </a:r>
            <a:br>
              <a:rPr lang="en-US" sz="1100" dirty="0"/>
            </a:br>
            <a:r>
              <a:rPr lang="en-US" sz="1100" dirty="0" err="1"/>
              <a:t>Networking</a:t>
            </a:r>
            <a:r>
              <a:rPr lang="en-US" sz="1100" dirty="0"/>
              <a:t> is integral to cloud infrastructure, ensuring that applications, resources, and services can communicate securely and reliably across the internet or internal networks. Azure provides virtual networks, load balancing, and content delivery networks (CDNs) to support seamless global access and distribution.</a:t>
            </a:r>
          </a:p>
          <a:p>
            <a:r>
              <a:rPr lang="en-US" sz="1100" b="1" dirty="0"/>
              <a:t>Security and Compliance</a:t>
            </a:r>
            <a:br>
              <a:rPr lang="en-US" sz="1100" dirty="0"/>
            </a:br>
            <a:r>
              <a:rPr lang="en-US" sz="1100" dirty="0"/>
              <a:t>Security in the cloud is paramount, particularly for industries like finance. Azure includes built-in security features like encryption, firewalls, and identity management to safeguard data and applications. Additionally, Azure meets regulatory compliance standards such as GDPR, HIPAA, and ISO 27001, ensuring that organizations remain compliant with international regulations and industry-specific requirements.</a:t>
            </a:r>
          </a:p>
          <a:p>
            <a:pPr defTabSz="966577">
              <a:lnSpc>
                <a:spcPct val="90000"/>
              </a:lnSpc>
              <a:spcAft>
                <a:spcPts val="352"/>
              </a:spcAft>
              <a:defRPr/>
            </a:pPr>
            <a:endParaRPr lang="en-US" sz="900" dirty="0">
              <a:latin typeface="Segoe UI Light" pitchFamily="34" charset="0"/>
            </a:endParaRPr>
          </a:p>
          <a:p>
            <a:pPr defTabSz="966577">
              <a:lnSpc>
                <a:spcPct val="90000"/>
              </a:lnSpc>
              <a:spcAft>
                <a:spcPts val="352"/>
              </a:spcAft>
              <a:defRPr/>
            </a:pPr>
            <a:r>
              <a:rPr lang="en-US" sz="900" dirty="0">
                <a:latin typeface="Segoe UI Light" pitchFamily="34" charset="0"/>
              </a:rPr>
              <a:t>https://docs.microsoft.com/learn/modules/describe-cloud-compute/3-what-cloud-compute</a:t>
            </a:r>
          </a:p>
          <a:p>
            <a:pPr defTabSz="966577">
              <a:lnSpc>
                <a:spcPct val="90000"/>
              </a:lnSpc>
              <a:spcAft>
                <a:spcPts val="352"/>
              </a:spcAft>
              <a:defRPr/>
            </a:pPr>
            <a:endParaRPr lang="en-US" dirty="0">
              <a:latin typeface="+mn-lt"/>
            </a:endParaRPr>
          </a:p>
          <a:p>
            <a:pPr defTabSz="966577">
              <a:lnSpc>
                <a:spcPct val="90000"/>
              </a:lnSpc>
              <a:spcAft>
                <a:spcPts val="352"/>
              </a:spcAft>
              <a:defRPr/>
            </a:pPr>
            <a:r>
              <a:rPr lang="en-US" sz="900" dirty="0">
                <a:latin typeface="Segoe UI Light" pitchFamily="34" charset="0"/>
              </a:rPr>
              <a:t>Definitions found at:</a:t>
            </a:r>
          </a:p>
          <a:p>
            <a:pPr defTabSz="966577">
              <a:lnSpc>
                <a:spcPct val="90000"/>
              </a:lnSpc>
              <a:spcAft>
                <a:spcPts val="352"/>
              </a:spcAft>
              <a:defRPr/>
            </a:pPr>
            <a:r>
              <a:rPr lang="en-US" dirty="0">
                <a:hlinkClick r:id="rId3"/>
              </a:rPr>
              <a:t>NIST definition - https://csrc.nist.gov/publications/detail/sp/800-145/final</a:t>
            </a:r>
            <a:endParaRPr lang="en-US" dirty="0"/>
          </a:p>
          <a:p>
            <a:pPr defTabSz="966577">
              <a:lnSpc>
                <a:spcPct val="90000"/>
              </a:lnSpc>
              <a:spcAft>
                <a:spcPts val="352"/>
              </a:spcAft>
              <a:defRPr/>
            </a:pPr>
            <a:endParaRPr lang="en-US" sz="900" dirty="0">
              <a:latin typeface="Segoe UI Light" pitchFamily="34" charset="0"/>
            </a:endParaRPr>
          </a:p>
        </p:txBody>
      </p:sp>
      <p:sp>
        <p:nvSpPr>
          <p:cNvPr id="4" name="Header Placeholder 3"/>
          <p:cNvSpPr>
            <a:spLocks noGrp="1"/>
          </p:cNvSpPr>
          <p:nvPr>
            <p:ph type="hdr" sz="quarter"/>
          </p:nvPr>
        </p:nvSpPr>
        <p:spPr/>
        <p:txBody>
          <a:bodyPr/>
          <a:lstStyle/>
          <a:p>
            <a:pPr defTabSz="966577">
              <a:defRPr/>
            </a:pPr>
            <a:endParaRPr lang="en-US" dirty="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11/12/2024 10:03 PM</a:t>
            </a:fld>
            <a:endParaRPr lang="en-US" dirty="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9601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have several cloud deployment options, each offering distinct benefits aligned with specific business needs, security requirements, and scalability goals. Public, private, hybrid, and multi-cloud deployments represent different approaches that allow enterprises to optimize resources, ensure security, and maximize flexibility. Each approach is designed to meet unique operational demands, enabling organizations to choose a model that fits their strategic vision and technical requirements.</a:t>
            </a:r>
          </a:p>
          <a:p>
            <a:r>
              <a:rPr lang="en-US" b="1" dirty="0"/>
              <a:t>Public Cloud</a:t>
            </a:r>
            <a:br>
              <a:rPr lang="en-US" dirty="0"/>
            </a:br>
            <a:r>
              <a:rPr lang="en-US" dirty="0"/>
              <a:t>Public cloud refers to cloud services provided over the internet by third-party providers, such as Azure. The infrastructure is shared across multiple organizations, offering the advantage of scalability on demand and reducing the burden of infrastructure management. Public cloud is suitable for dynamic workloads or applications where cost-efficiency and elasticity are key.</a:t>
            </a:r>
          </a:p>
          <a:p>
            <a:r>
              <a:rPr lang="en-US" b="1" dirty="0"/>
              <a:t>Private Cloud</a:t>
            </a:r>
            <a:br>
              <a:rPr lang="en-US" dirty="0"/>
            </a:br>
            <a:r>
              <a:rPr lang="en-US" dirty="0"/>
              <a:t>Private cloud infrastructure is dedicated to a single organization, either hosted on-premises or managed by a provider. This deployment offers a high level of control, customization, and enhanced security, meeting stringent compliance needs. Private clouds are often preferred by enterprises handling sensitive data or requiring adherence to regulatory standards, such as financial institutions like Bank of America.</a:t>
            </a:r>
          </a:p>
          <a:p>
            <a:r>
              <a:rPr lang="en-US" b="1" dirty="0"/>
              <a:t>Hybrid Cloud</a:t>
            </a:r>
            <a:br>
              <a:rPr lang="en-US" dirty="0"/>
            </a:br>
            <a:r>
              <a:rPr lang="en-US" dirty="0"/>
              <a:t>Hybrid cloud combines elements of both public and private clouds, allowing organizations to keep certain workloads on private infrastructure for security, while utilizing the public cloud for scalability. This blend of environments provides flexibility and cost savings while ensuring sensitive operations remain isolated and secure.</a:t>
            </a:r>
          </a:p>
          <a:p>
            <a:r>
              <a:rPr lang="en-US" b="1" dirty="0"/>
              <a:t>Multi-Cloud Strategy</a:t>
            </a:r>
            <a:br>
              <a:rPr lang="en-US" dirty="0"/>
            </a:br>
            <a:r>
              <a:rPr lang="en-US" dirty="0"/>
              <a:t>A multi-cloud strategy involves using multiple cloud services across different providers to prevent vendor lock-in and increase operational resilience. By integrating platforms, organizations gain access to a diverse suite of tools and services, enhancing flexibility and business continuity. This strategy allows technology leaders to select best-in-class services across providers and build resilient architectures that mitigate potential risks associated with relying on a single vendor.</a:t>
            </a:r>
          </a:p>
        </p:txBody>
      </p:sp>
      <p:sp>
        <p:nvSpPr>
          <p:cNvPr id="4" name="Slide Number Placeholder 3"/>
          <p:cNvSpPr>
            <a:spLocks noGrp="1"/>
          </p:cNvSpPr>
          <p:nvPr>
            <p:ph type="sldNum" sz="quarter" idx="10"/>
          </p:nvPr>
        </p:nvSpPr>
        <p:spPr/>
        <p:txBody>
          <a:bodyPr/>
          <a:lstStyle/>
          <a:p>
            <a:fld id="{F535A5BC-4889-41D4-A413-F8BBA21B45F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6600" spc="-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90" baseline="0">
                <a:solidFill>
                  <a:schemeClr val="tx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19144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1"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39" y="349778"/>
            <a:ext cx="2932662"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CONVERSATION:</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555373" y="4791464"/>
            <a:ext cx="592055"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dirty="0">
              <a:solidFill>
                <a:srgbClr val="000000"/>
              </a:solidFill>
            </a:endParaRP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03786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dirty="0">
              <a:solidFill>
                <a:srgbClr val="000000"/>
              </a:solidFill>
            </a:endParaRPr>
          </a:p>
        </p:txBody>
      </p:sp>
      <p:sp>
        <p:nvSpPr>
          <p:cNvPr id="3" name="Footer Placeholder 2"/>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73847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785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3" name="Picture Placeholder 2"/>
          <p:cNvSpPr>
            <a:spLocks noGrp="1"/>
          </p:cNvSpPr>
          <p:nvPr>
            <p:ph type="pic" idx="1"/>
          </p:nvPr>
        </p:nvSpPr>
        <p:spPr>
          <a:xfrm>
            <a:off x="1" y="106680"/>
            <a:ext cx="12001169" cy="4846320"/>
          </a:xfrm>
          <a:solidFill>
            <a:schemeClr val="bg1">
              <a:lumMod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defTabSz="685800"/>
            <a:fld id="{D99624C5-FDF6-4954-B8C3-64918F306FAA}" type="slidenum">
              <a:rPr lang="en-US" smtClean="0">
                <a:solidFill>
                  <a:srgbClr val="000000"/>
                </a:solidFill>
              </a:rPr>
              <a:pPr defTabSz="685800"/>
              <a:t>‹#›</a:t>
            </a:fld>
            <a:endParaRPr lang="en-US" dirty="0">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24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29255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46241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48725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495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defTabSz="685800"/>
            <a:endParaRPr lang="en-US" dirty="0">
              <a:solidFill>
                <a:srgbClr val="000000"/>
              </a:solidFill>
            </a:endParaRPr>
          </a:p>
        </p:txBody>
      </p:sp>
      <p:sp>
        <p:nvSpPr>
          <p:cNvPr id="5" name="Footer Placeholder 4"/>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
        <p:nvSpPr>
          <p:cNvPr id="9" name="Content Placeholder 2"/>
          <p:cNvSpPr>
            <a:spLocks noGrp="1"/>
          </p:cNvSpPr>
          <p:nvPr>
            <p:ph idx="13"/>
          </p:nvPr>
        </p:nvSpPr>
        <p:spPr>
          <a:xfrm>
            <a:off x="1" y="2"/>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425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10" name="Title 9"/>
          <p:cNvSpPr>
            <a:spLocks noGrp="1"/>
          </p:cNvSpPr>
          <p:nvPr>
            <p:ph type="title"/>
          </p:nvPr>
        </p:nvSpPr>
        <p:spPr>
          <a:xfrm>
            <a:off x="95681" y="87415"/>
            <a:ext cx="7762859" cy="940441"/>
          </a:xfrm>
        </p:spPr>
        <p:txBody>
          <a:bodyPr anchor="ctr">
            <a:normAutofit/>
          </a:bodyPr>
          <a:lstStyle>
            <a:lvl1pPr>
              <a:defRPr sz="3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7"/>
            <a:ext cx="4480560" cy="4458545"/>
          </a:xfrm>
        </p:spPr>
        <p:txBody>
          <a:bodyPr/>
          <a:lstStyle>
            <a:lvl1pPr>
              <a:defRPr sz="1350">
                <a:solidFill>
                  <a:schemeClr val="bg1">
                    <a:lumMod val="85000"/>
                  </a:schemeClr>
                </a:solidFill>
              </a:defRPr>
            </a:lvl1pPr>
            <a:lvl2pPr>
              <a:defRPr sz="1200">
                <a:solidFill>
                  <a:schemeClr val="bg1">
                    <a:lumMod val="85000"/>
                  </a:schemeClr>
                </a:solidFill>
              </a:defRPr>
            </a:lvl2pPr>
            <a:lvl3pPr>
              <a:defRPr sz="1050">
                <a:solidFill>
                  <a:schemeClr val="bg1">
                    <a:lumMod val="85000"/>
                  </a:schemeClr>
                </a:solidFill>
              </a:defRPr>
            </a:lvl3pPr>
            <a:lvl4pPr>
              <a:defRPr sz="1050">
                <a:solidFill>
                  <a:schemeClr val="bg1">
                    <a:lumMod val="85000"/>
                  </a:schemeClr>
                </a:solidFill>
              </a:defRPr>
            </a:lvl4pPr>
            <a:lvl5pPr>
              <a:defRPr sz="1050">
                <a:solidFill>
                  <a:schemeClr val="bg1">
                    <a:lumMod val="85000"/>
                  </a:schemeClr>
                </a:solidFill>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7"/>
            <a:ext cx="4480560" cy="4458545"/>
          </a:xfrm>
          <a:solidFill>
            <a:schemeClr val="bg1"/>
          </a:solidFill>
        </p:spPr>
        <p:txBody>
          <a:bodyPr>
            <a:normAutofit/>
          </a:bodyPr>
          <a:lstStyle>
            <a:lvl1pPr>
              <a:defRPr sz="1050" b="1">
                <a:solidFill>
                  <a:schemeClr val="tx1"/>
                </a:solidFill>
                <a:latin typeface="Courier New" panose="02070309020205020404" pitchFamily="49" charset="0"/>
                <a:cs typeface="Courier New" panose="02070309020205020404" pitchFamily="49" charset="0"/>
              </a:defRPr>
            </a:lvl1pPr>
            <a:lvl2pPr>
              <a:defRPr sz="900" b="1">
                <a:solidFill>
                  <a:schemeClr val="tx1"/>
                </a:solidFill>
                <a:latin typeface="Courier New" panose="02070309020205020404" pitchFamily="49" charset="0"/>
                <a:cs typeface="Courier New" panose="02070309020205020404" pitchFamily="49" charset="0"/>
              </a:defRPr>
            </a:lvl2pPr>
            <a:lvl3pPr>
              <a:defRPr sz="825" b="1">
                <a:solidFill>
                  <a:schemeClr val="tx1"/>
                </a:solidFill>
                <a:latin typeface="Courier New" panose="02070309020205020404" pitchFamily="49" charset="0"/>
                <a:cs typeface="Courier New" panose="02070309020205020404" pitchFamily="49" charset="0"/>
              </a:defRPr>
            </a:lvl3pPr>
            <a:lvl4pPr>
              <a:defRPr sz="825" b="1">
                <a:solidFill>
                  <a:schemeClr val="tx1"/>
                </a:solidFill>
                <a:latin typeface="Courier New" panose="02070309020205020404" pitchFamily="49" charset="0"/>
                <a:cs typeface="Courier New" panose="02070309020205020404" pitchFamily="49" charset="0"/>
              </a:defRPr>
            </a:lvl4pPr>
            <a:lvl5pPr>
              <a:defRPr sz="825" b="1">
                <a:solidFill>
                  <a:schemeClr val="tx1"/>
                </a:solidFill>
                <a:latin typeface="Courier New" panose="02070309020205020404" pitchFamily="49" charset="0"/>
                <a:cs typeface="Courier New" panose="02070309020205020404" pitchFamily="49" charset="0"/>
              </a:defRPr>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7"/>
            <a:ext cx="914400" cy="593725"/>
          </a:xfrm>
        </p:spPr>
        <p:txBody>
          <a:bodyPr/>
          <a:lstStyle/>
          <a:p>
            <a:pPr defTabSz="685800"/>
            <a:fld id="{4FAB73BC-B049-4115-A692-8D63A059BFB8}"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715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44046568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3" y="6574157"/>
            <a:ext cx="4572000" cy="283845"/>
          </a:xfrm>
        </p:spPr>
        <p:txBody>
          <a:bodyPr/>
          <a:lstStyle>
            <a:lvl1pPr>
              <a:defRPr>
                <a:solidFill>
                  <a:schemeClr val="bg1">
                    <a:lumMod val="65000"/>
                  </a:schemeClr>
                </a:solidFill>
              </a:defRPr>
            </a:lvl1pPr>
          </a:lstStyle>
          <a:p>
            <a:pPr defTabSz="685800"/>
            <a:r>
              <a:rPr lang="en-US">
                <a:solidFill>
                  <a:srgbClr val="FFFFFF">
                    <a:lumMod val="65000"/>
                  </a:srgbClr>
                </a:solidFill>
              </a:rPr>
              <a:t>© 2024 by Innovation In Software Corporation</a:t>
            </a:r>
            <a:endParaRPr lang="en-US" dirty="0">
              <a:solidFill>
                <a:srgbClr val="FFFFFF">
                  <a:lumMod val="65000"/>
                </a:srgbClr>
              </a:solidFill>
            </a:endParaRP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2035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96154"/>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07101"/>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132-BCFD-961A-B059-7DD7467B9C5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0A3188A-F9A6-D1E1-FBFE-68A4B976DD73}"/>
              </a:ext>
            </a:extLst>
          </p:cNvPr>
          <p:cNvSpPr>
            <a:spLocks noGrp="1"/>
          </p:cNvSpPr>
          <p:nvPr>
            <p:ph type="body"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D1DFACFF-A65C-F863-3AA6-A0234846AD29}"/>
              </a:ext>
            </a:extLst>
          </p:cNvPr>
          <p:cNvSpPr>
            <a:spLocks noGrp="1"/>
          </p:cNvSpPr>
          <p:nvPr>
            <p:ph type="chart" sz="half" idx="2"/>
          </p:nvPr>
        </p:nvSpPr>
        <p:spPr>
          <a:xfrm>
            <a:off x="6172200" y="1825625"/>
            <a:ext cx="5181600" cy="4351338"/>
          </a:xfrm>
        </p:spPr>
        <p:txBody>
          <a:bodyPr/>
          <a:lstStyle/>
          <a:p>
            <a:endParaRPr lang="en-US"/>
          </a:p>
        </p:txBody>
      </p:sp>
      <p:sp>
        <p:nvSpPr>
          <p:cNvPr id="5" name="Date Placeholder 4">
            <a:extLst>
              <a:ext uri="{FF2B5EF4-FFF2-40B4-BE49-F238E27FC236}">
                <a16:creationId xmlns:a16="http://schemas.microsoft.com/office/drawing/2014/main" id="{64202A22-3E1E-ED48-899A-2ABA07587654}"/>
              </a:ext>
            </a:extLst>
          </p:cNvPr>
          <p:cNvSpPr>
            <a:spLocks noGrp="1"/>
          </p:cNvSpPr>
          <p:nvPr>
            <p:ph type="dt" sz="half" idx="10"/>
          </p:nvPr>
        </p:nvSpPr>
        <p:spPr/>
        <p:txBody>
          <a:bodyPr/>
          <a:lstStyle/>
          <a:p>
            <a:fld id="{1373B3CD-41AC-457C-82CF-58F2A310286F}" type="datetimeFigureOut">
              <a:rPr lang="en-US" smtClean="0"/>
              <a:t>11/12/2024</a:t>
            </a:fld>
            <a:endParaRPr lang="en-US"/>
          </a:p>
        </p:txBody>
      </p:sp>
      <p:sp>
        <p:nvSpPr>
          <p:cNvPr id="6" name="Footer Placeholder 5">
            <a:extLst>
              <a:ext uri="{FF2B5EF4-FFF2-40B4-BE49-F238E27FC236}">
                <a16:creationId xmlns:a16="http://schemas.microsoft.com/office/drawing/2014/main" id="{A80460D6-29FE-F435-1461-950133793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E5B47-02D7-3ED3-AC6B-5240B304AD1D}"/>
              </a:ext>
            </a:extLst>
          </p:cNvPr>
          <p:cNvSpPr>
            <a:spLocks noGrp="1"/>
          </p:cNvSpPr>
          <p:nvPr>
            <p:ph type="sldNum" sz="quarter" idx="12"/>
          </p:nvPr>
        </p:nvSpPr>
        <p:spPr/>
        <p:txBody>
          <a:bodyPr/>
          <a:lstStyle/>
          <a:p>
            <a:fld id="{D8CEBF0B-5FEA-4E9A-9361-9FC97C54A389}" type="slidenum">
              <a:rPr lang="en-US" smtClean="0"/>
              <a:t>‹#›</a:t>
            </a:fld>
            <a:endParaRPr lang="en-US"/>
          </a:p>
        </p:txBody>
      </p:sp>
    </p:spTree>
    <p:extLst>
      <p:ext uri="{BB962C8B-B14F-4D97-AF65-F5344CB8AC3E}">
        <p14:creationId xmlns:p14="http://schemas.microsoft.com/office/powerpoint/2010/main" val="3447504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628955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31841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9" y="152720"/>
            <a:ext cx="6427971" cy="814845"/>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5" name="Slide Number Placeholder 4"/>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6" name="Content Placeholder 2"/>
          <p:cNvSpPr>
            <a:spLocks noGrp="1"/>
          </p:cNvSpPr>
          <p:nvPr>
            <p:ph sz="half" idx="1"/>
          </p:nvPr>
        </p:nvSpPr>
        <p:spPr>
          <a:xfrm>
            <a:off x="6394027" y="1300130"/>
            <a:ext cx="4514979" cy="472262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601" y="331459"/>
            <a:ext cx="928075"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LAB:</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8" name="Footer Placeholder 3"/>
          <p:cNvSpPr txBox="1">
            <a:spLocks/>
          </p:cNvSpPr>
          <p:nvPr userDrawn="1"/>
        </p:nvSpPr>
        <p:spPr>
          <a:xfrm>
            <a:off x="6822559" y="6492878"/>
            <a:ext cx="4572000" cy="283845"/>
          </a:xfrm>
          <a:prstGeom prst="rect">
            <a:avLst/>
          </a:prstGeom>
        </p:spPr>
        <p:txBody>
          <a:bodyPr vert="horz" lIns="68580" tIns="34290" rIns="68580" bIns="3429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788" b="1" i="0" u="none" strike="noStrike" kern="1200" cap="none" spc="0" normalizeH="0" baseline="0" noProof="0" dirty="0">
                <a:ln>
                  <a:noFill/>
                </a:ln>
                <a:solidFill>
                  <a:srgbClr val="000000"/>
                </a:solidFill>
                <a:effectLst/>
                <a:uLnTx/>
                <a:uFillTx/>
                <a:latin typeface="Nirmala UI"/>
                <a:ea typeface="+mn-ea"/>
                <a:cs typeface="+mn-cs"/>
              </a:rPr>
              <a:t>Practice makes perfect.</a:t>
            </a:r>
            <a:endParaRPr kumimoji="0" lang="en-US" sz="788" b="1" i="0" u="none" strike="noStrike" kern="1200" cap="none" spc="0" normalizeH="0" baseline="0" noProof="0" dirty="0">
              <a:ln>
                <a:noFill/>
              </a:ln>
              <a:solidFill>
                <a:srgbClr val="000000"/>
              </a:solidFill>
              <a:effectLst/>
              <a:uLnTx/>
              <a:uFillTx/>
              <a:latin typeface="Nirmala UI"/>
              <a:ea typeface="+mn-ea"/>
              <a:cs typeface="+mn-cs"/>
            </a:endParaRPr>
          </a:p>
        </p:txBody>
      </p:sp>
      <p:sp>
        <p:nvSpPr>
          <p:cNvPr id="9" name="Rectangle 8"/>
          <p:cNvSpPr/>
          <p:nvPr userDrawn="1"/>
        </p:nvSpPr>
        <p:spPr>
          <a:xfrm>
            <a:off x="12006469" y="1300130"/>
            <a:ext cx="185531"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5"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1" y="1300130"/>
            <a:ext cx="4012235" cy="4722628"/>
          </a:xfrm>
          <a:prstGeom prst="rect">
            <a:avLst/>
          </a:prstGeom>
        </p:spPr>
      </p:pic>
      <p:sp>
        <p:nvSpPr>
          <p:cNvPr id="18" name="Text Placeholder 17"/>
          <p:cNvSpPr>
            <a:spLocks noGrp="1"/>
          </p:cNvSpPr>
          <p:nvPr>
            <p:ph type="body" sz="quarter" idx="13" hasCustomPrompt="1"/>
          </p:nvPr>
        </p:nvSpPr>
        <p:spPr>
          <a:xfrm>
            <a:off x="583496" y="5887649"/>
            <a:ext cx="1168536" cy="249539"/>
          </a:xfrm>
        </p:spPr>
        <p:txBody>
          <a:bodyPr>
            <a:noAutofit/>
          </a:bodyPr>
          <a:lstStyle>
            <a:lvl1pPr>
              <a:defRPr sz="1050">
                <a:solidFill>
                  <a:srgbClr val="FF0000"/>
                </a:solidFill>
                <a:latin typeface="Arial Black (Headings)"/>
              </a:defRPr>
            </a:lvl1pPr>
            <a:lvl2pPr marL="205740" indent="0">
              <a:buNone/>
              <a:defRPr/>
            </a:lvl2pPr>
          </a:lstStyle>
          <a:p>
            <a:pPr lvl="0"/>
            <a:r>
              <a:rPr lang="en-US" dirty="0"/>
              <a:t>MINUTES</a:t>
            </a:r>
          </a:p>
        </p:txBody>
      </p:sp>
      <p:sp>
        <p:nvSpPr>
          <p:cNvPr id="19" name="TextBox 18"/>
          <p:cNvSpPr txBox="1"/>
          <p:nvPr userDrawn="1"/>
        </p:nvSpPr>
        <p:spPr>
          <a:xfrm>
            <a:off x="9853714" y="152718"/>
            <a:ext cx="1913061" cy="415498"/>
          </a:xfrm>
          <a:prstGeom prst="rect">
            <a:avLst/>
          </a:prstGeom>
          <a:noFill/>
          <a:ln w="3175">
            <a:solidFill>
              <a:schemeClr val="tx1"/>
            </a:solidFill>
            <a:prstDash val="dash"/>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Nirmala UI"/>
                <a:ea typeface="+mn-ea"/>
                <a:cs typeface="+mn-cs"/>
              </a:rPr>
              <a:t>LABS AT THE BACK OF THE BOOK</a:t>
            </a:r>
          </a:p>
        </p:txBody>
      </p:sp>
    </p:spTree>
    <p:extLst>
      <p:ext uri="{BB962C8B-B14F-4D97-AF65-F5344CB8AC3E}">
        <p14:creationId xmlns:p14="http://schemas.microsoft.com/office/powerpoint/2010/main" val="265382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6600" b="0" cap="all" spc="-6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1500" b="0" cap="all" spc="9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Slide Number Placeholder 7"/>
          <p:cNvSpPr>
            <a:spLocks noGrp="1"/>
          </p:cNvSpPr>
          <p:nvPr>
            <p:ph type="sldNum" sz="quarter" idx="11"/>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9" name="Footer Placeholder 8"/>
          <p:cNvSpPr>
            <a:spLocks noGrp="1"/>
          </p:cNvSpPr>
          <p:nvPr>
            <p:ph type="ftr" sz="quarter" idx="12"/>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Tree>
    <p:extLst>
      <p:ext uri="{BB962C8B-B14F-4D97-AF65-F5344CB8AC3E}">
        <p14:creationId xmlns:p14="http://schemas.microsoft.com/office/powerpoint/2010/main" val="106991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endParaRPr lang="en-US" dirty="0">
              <a:solidFill>
                <a:srgbClr val="000000"/>
              </a:solidFill>
            </a:endParaRP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3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4"/>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6"/>
            <a:ext cx="4389120" cy="236616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0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7" name="Slide Number Placeholder 6"/>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cxnSp>
        <p:nvCxnSpPr>
          <p:cNvPr id="9" name="Straight Connector 8"/>
          <p:cNvCxnSpPr/>
          <p:nvPr userDrawn="1"/>
        </p:nvCxnSpPr>
        <p:spPr>
          <a:xfrm>
            <a:off x="6663351" y="1541286"/>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5"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2"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7"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6"/>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4" y="3734603"/>
            <a:ext cx="2308995" cy="2366161"/>
          </a:xfrm>
        </p:spPr>
        <p:txBody>
          <a:bodyPr>
            <a:normAutofit/>
          </a:bodyPr>
          <a:lstStyle>
            <a:lvl1pPr>
              <a:defRPr sz="1350"/>
            </a:lvl1pPr>
            <a:lvl2pPr>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399380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350" b="0" cap="all" spc="7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350" b="0" kern="1200" cap="all" spc="75" baseline="0" dirty="0" smtClean="0">
                <a:solidFill>
                  <a:schemeClr val="tx1"/>
                </a:solidFill>
                <a:latin typeface="+mj-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endParaRPr lang="en-US" dirty="0">
              <a:solidFill>
                <a:srgbClr val="000000"/>
              </a:solidFill>
            </a:endParaRP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Tree>
    <p:extLst>
      <p:ext uri="{BB962C8B-B14F-4D97-AF65-F5344CB8AC3E}">
        <p14:creationId xmlns:p14="http://schemas.microsoft.com/office/powerpoint/2010/main" val="390664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1" y="4042913"/>
            <a:ext cx="1991431"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2" name="Title 1"/>
          <p:cNvSpPr>
            <a:spLocks noGrp="1"/>
          </p:cNvSpPr>
          <p:nvPr>
            <p:ph type="title" hasCustomPrompt="1"/>
          </p:nvPr>
        </p:nvSpPr>
        <p:spPr>
          <a:xfrm>
            <a:off x="2947925" y="240889"/>
            <a:ext cx="7738364" cy="774382"/>
          </a:xfrm>
        </p:spPr>
        <p:txBody>
          <a:bodyPr/>
          <a:lstStyle>
            <a:lvl1pPr>
              <a:defRPr>
                <a:solidFill>
                  <a:schemeClr val="tx1">
                    <a:lumMod val="85000"/>
                    <a:lumOff val="15000"/>
                  </a:schemeClr>
                </a:solidFill>
                <a:latin typeface="Leelawadee UI" panose="020B0502040204020203" pitchFamily="34" charset="-34"/>
                <a:cs typeface="Leelawadee UI" panose="020B05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050" b="0" cap="all" spc="75" baseline="0">
                <a:solidFill>
                  <a:srgbClr val="C00000"/>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5 Minutes</a:t>
            </a:r>
          </a:p>
        </p:txBody>
      </p:sp>
      <p:sp>
        <p:nvSpPr>
          <p:cNvPr id="6" name="Content Placeholder 5"/>
          <p:cNvSpPr>
            <a:spLocks noGrp="1"/>
          </p:cNvSpPr>
          <p:nvPr>
            <p:ph sz="quarter" idx="4"/>
          </p:nvPr>
        </p:nvSpPr>
        <p:spPr>
          <a:xfrm>
            <a:off x="640939" y="1401845"/>
            <a:ext cx="10539125" cy="19980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685800"/>
            <a:r>
              <a:rPr lang="en-US">
                <a:solidFill>
                  <a:srgbClr val="000000"/>
                </a:solidFill>
              </a:rPr>
              <a:t>© 2024 by Innovation In Software Corporation</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10" name="TextBox 9"/>
          <p:cNvSpPr txBox="1"/>
          <p:nvPr userDrawn="1"/>
        </p:nvSpPr>
        <p:spPr>
          <a:xfrm>
            <a:off x="640941" y="349778"/>
            <a:ext cx="1895071"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rPr>
              <a:t>POP QUIZ:</a:t>
            </a:r>
            <a:endParaRPr kumimoji="0" lang="en-US" sz="1350" b="1" i="0" u="none" strike="noStrike" kern="1200" cap="none" spc="0" normalizeH="0" baseline="0" noProof="0" dirty="0">
              <a:ln>
                <a:noFill/>
              </a:ln>
              <a:solidFill>
                <a:srgbClr val="C00000"/>
              </a:solidFill>
              <a:effectLst/>
              <a:uLnTx/>
              <a:uFillTx/>
              <a:latin typeface="Leelawadee UI" panose="020B0502040204020203" pitchFamily="34" charset="-34"/>
              <a:ea typeface="+mn-ea"/>
              <a:cs typeface="Leelawadee UI" panose="020B0502040204020203" pitchFamily="34" charset="-34"/>
            </a:endParaRPr>
          </a:p>
        </p:txBody>
      </p:sp>
      <p:sp>
        <p:nvSpPr>
          <p:cNvPr id="11" name="Rectangle 10"/>
          <p:cNvSpPr/>
          <p:nvPr userDrawn="1"/>
        </p:nvSpPr>
        <p:spPr>
          <a:xfrm>
            <a:off x="12006469" y="1300130"/>
            <a:ext cx="185531"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pic>
        <p:nvPicPr>
          <p:cNvPr id="12" name="Picture 11"/>
          <p:cNvPicPr>
            <a:picLocks noChangeAspect="1"/>
          </p:cNvPicPr>
          <p:nvPr userDrawn="1"/>
        </p:nvPicPr>
        <p:blipFill rotWithShape="1">
          <a:blip r:embed="rId2"/>
          <a:srcRect l="38542" t="36852" r="56354" b="53518"/>
          <a:stretch/>
        </p:blipFill>
        <p:spPr>
          <a:xfrm>
            <a:off x="10572883"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92120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750">
                <a:solidFill>
                  <a:schemeClr val="tx1"/>
                </a:solidFill>
              </a:defRPr>
            </a:lvl1pPr>
          </a:lstStyle>
          <a:p>
            <a:pPr defTabSz="685800"/>
            <a:endParaRPr lang="en-US" dirty="0">
              <a:solidFill>
                <a:srgbClr val="000000"/>
              </a:solidFill>
            </a:endParaRPr>
          </a:p>
        </p:txBody>
      </p:sp>
      <p:sp>
        <p:nvSpPr>
          <p:cNvPr id="5" name="Footer Placeholder 4"/>
          <p:cNvSpPr>
            <a:spLocks noGrp="1"/>
          </p:cNvSpPr>
          <p:nvPr>
            <p:ph type="ftr" sz="quarter" idx="3"/>
          </p:nvPr>
        </p:nvSpPr>
        <p:spPr>
          <a:xfrm>
            <a:off x="609600" y="6492878"/>
            <a:ext cx="4572000" cy="283845"/>
          </a:xfrm>
          <a:prstGeom prst="rect">
            <a:avLst/>
          </a:prstGeom>
        </p:spPr>
        <p:txBody>
          <a:bodyPr vert="horz" lIns="91440" tIns="45720" rIns="91440" bIns="45720" rtlCol="0" anchor="t"/>
          <a:lstStyle>
            <a:lvl1pPr algn="l">
              <a:defRPr sz="750">
                <a:solidFill>
                  <a:schemeClr val="tx1"/>
                </a:solidFill>
              </a:defRPr>
            </a:lvl1pPr>
          </a:lstStyle>
          <a:p>
            <a:pPr defTabSz="685800"/>
            <a:r>
              <a:rPr lang="en-US">
                <a:solidFill>
                  <a:srgbClr val="000000"/>
                </a:solidFill>
              </a:rPr>
              <a:t>© 2024 by Innovation In Software Corporation</a:t>
            </a:r>
            <a:endParaRPr lang="en-US" dirty="0">
              <a:solidFill>
                <a:srgbClr val="000000"/>
              </a:solidFill>
            </a:endParaRPr>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1800" b="1">
                <a:solidFill>
                  <a:schemeClr val="tx2"/>
                </a:solidFill>
              </a:defRPr>
            </a:lvl1pPr>
          </a:lstStyle>
          <a:p>
            <a:pPr defTabSz="685800"/>
            <a:fld id="{D99624C5-FDF6-4954-B8C3-64918F306FAA}" type="slidenum">
              <a:rPr lang="en-US" smtClean="0">
                <a:solidFill>
                  <a:srgbClr val="D1282E"/>
                </a:solidFill>
              </a:rPr>
              <a:pPr defTabSz="685800"/>
              <a:t>‹#›</a:t>
            </a:fld>
            <a:endParaRPr lang="en-US" dirty="0">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Nirmala UI"/>
              <a:ea typeface="+mn-ea"/>
              <a:cs typeface="+mn-cs"/>
            </a:endParaRPr>
          </a:p>
        </p:txBody>
      </p:sp>
    </p:spTree>
    <p:extLst>
      <p:ext uri="{BB962C8B-B14F-4D97-AF65-F5344CB8AC3E}">
        <p14:creationId xmlns:p14="http://schemas.microsoft.com/office/powerpoint/2010/main" val="9999673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hf hdr="0" ftr="0" dt="0"/>
  <p:txStyles>
    <p:titleStyle>
      <a:lvl1pPr algn="l" defTabSz="685800" rtl="0" eaLnBrk="1" latinLnBrk="0" hangingPunct="1">
        <a:spcBef>
          <a:spcPct val="0"/>
        </a:spcBef>
        <a:buNone/>
        <a:defRPr sz="2700" kern="1200" cap="all" spc="-45" baseline="0">
          <a:solidFill>
            <a:schemeClr val="tx2"/>
          </a:solidFill>
          <a:latin typeface="+mj-lt"/>
          <a:ea typeface="+mj-ea"/>
          <a:cs typeface="+mj-cs"/>
        </a:defRPr>
      </a:lvl1pPr>
    </p:titleStyle>
    <p:bodyStyle>
      <a:lvl1pPr marL="0" indent="0" algn="l" defTabSz="685800" rtl="0" eaLnBrk="1" latinLnBrk="0" hangingPunct="1">
        <a:spcBef>
          <a:spcPct val="20000"/>
        </a:spcBef>
        <a:spcAft>
          <a:spcPts val="450"/>
        </a:spcAft>
        <a:buFont typeface="Arial" pitchFamily="34" charset="0"/>
        <a:buNone/>
        <a:defRPr sz="1500" b="1" kern="1200">
          <a:solidFill>
            <a:schemeClr val="tx1"/>
          </a:solidFill>
          <a:latin typeface="+mn-lt"/>
          <a:ea typeface="+mn-ea"/>
          <a:cs typeface="+mn-cs"/>
        </a:defRPr>
      </a:lvl1pPr>
      <a:lvl2pPr marL="342900" indent="-137160" algn="l" defTabSz="685800" rtl="0" eaLnBrk="1" latinLnBrk="0" hangingPunct="1">
        <a:spcBef>
          <a:spcPct val="20000"/>
        </a:spcBef>
        <a:buClr>
          <a:schemeClr val="tx2"/>
        </a:buClr>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Clr>
          <a:schemeClr val="tx2"/>
        </a:buClr>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Clr>
          <a:schemeClr val="tx2"/>
        </a:buClr>
        <a:buFont typeface="Arial" pitchFamily="34" charset="0"/>
        <a:buChar char="•"/>
        <a:defRPr sz="1350" kern="1200" baseline="0">
          <a:solidFill>
            <a:schemeClr val="tx1"/>
          </a:solidFill>
          <a:latin typeface="+mn-lt"/>
          <a:ea typeface="+mn-ea"/>
          <a:cs typeface="+mn-cs"/>
        </a:defRPr>
      </a:lvl5pPr>
      <a:lvl6pPr marL="18859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Clr>
          <a:schemeClr val="tx2"/>
        </a:buClr>
        <a:buFont typeface="Aria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17/06/relationships/model3d" Target="../media/model3d5.glb"/><Relationship Id="rId3" Type="http://schemas.openxmlformats.org/officeDocument/2006/relationships/image" Target="../media/image15.jpeg"/><Relationship Id="rId7" Type="http://schemas.microsoft.com/office/2017/06/relationships/model3d" Target="../media/model3d2.glb"/><Relationship Id="rId12"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17/06/relationships/model3d" Target="../media/model3d4.glb"/><Relationship Id="rId5" Type="http://schemas.openxmlformats.org/officeDocument/2006/relationships/image" Target="../media/image16.png"/><Relationship Id="rId10" Type="http://schemas.openxmlformats.org/officeDocument/2006/relationships/image" Target="../media/image19.png"/><Relationship Id="rId4" Type="http://schemas.microsoft.com/office/2017/06/relationships/model3d" Target="../media/model3d1.glb"/><Relationship Id="rId9" Type="http://schemas.microsoft.com/office/2017/06/relationships/model3d" Target="../media/model3d3.glb"/><Relationship Id="rId1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pixabay.com/en/checklist-task-to-do-list-plan-12953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rain with gears and circuit board&#10;&#10;Description automatically generated">
            <a:extLst>
              <a:ext uri="{FF2B5EF4-FFF2-40B4-BE49-F238E27FC236}">
                <a16:creationId xmlns:a16="http://schemas.microsoft.com/office/drawing/2014/main" id="{5DF957A1-2500-1397-8680-DDD4A6C31E91}"/>
              </a:ext>
            </a:extLst>
          </p:cNvPr>
          <p:cNvPicPr>
            <a:picLocks noChangeAspect="1"/>
          </p:cNvPicPr>
          <p:nvPr/>
        </p:nvPicPr>
        <p:blipFill>
          <a:blip r:embed="rId3"/>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F9D5B20E-FFFC-7779-4183-05F353BEA978}"/>
              </a:ext>
            </a:extLst>
          </p:cNvPr>
          <p:cNvSpPr txBox="1">
            <a:spLocks/>
          </p:cNvSpPr>
          <p:nvPr/>
        </p:nvSpPr>
        <p:spPr>
          <a:xfrm>
            <a:off x="223521" y="193358"/>
            <a:ext cx="4196080" cy="2631122"/>
          </a:xfrm>
          <a:prstGeom prst="rect">
            <a:avLst/>
          </a:prstGeom>
        </p:spPr>
        <p:txBody>
          <a:bodyPr vert="horz" lIns="91440" tIns="45720" rIns="91440" bIns="45720" rtlCol="0" anchor="ctr">
            <a:noAutofit/>
          </a:bodyPr>
          <a:lstStyle>
            <a:lvl1pPr algn="l" defTabSz="685800" rtl="0" eaLnBrk="1" latinLnBrk="0" hangingPunct="1">
              <a:lnSpc>
                <a:spcPct val="100000"/>
              </a:lnSpc>
              <a:spcBef>
                <a:spcPct val="0"/>
              </a:spcBef>
              <a:buNone/>
              <a:defRPr sz="6600" kern="1200" cap="all" spc="-60" baseline="0">
                <a:solidFill>
                  <a:schemeClr val="tx1"/>
                </a:solidFill>
                <a:latin typeface="+mj-lt"/>
                <a:ea typeface="+mj-ea"/>
                <a:cs typeface="+mj-cs"/>
              </a:defRPr>
            </a:lvl1pPr>
          </a:lstStyle>
          <a:p>
            <a:pPr algn="ctr"/>
            <a:r>
              <a:rPr lang="en-US" sz="3400" b="1" dirty="0">
                <a:solidFill>
                  <a:srgbClr val="0DADD0"/>
                </a:solidFill>
              </a:rPr>
              <a:t>Azure Cloud </a:t>
            </a:r>
          </a:p>
          <a:p>
            <a:pPr algn="ctr"/>
            <a:r>
              <a:rPr lang="en-US" sz="3400" b="1" dirty="0">
                <a:solidFill>
                  <a:srgbClr val="0DADD0"/>
                </a:solidFill>
              </a:rPr>
              <a:t>and </a:t>
            </a:r>
          </a:p>
          <a:p>
            <a:pPr algn="ctr"/>
            <a:r>
              <a:rPr lang="en-US" sz="3400" b="1" dirty="0">
                <a:solidFill>
                  <a:srgbClr val="0DADD0"/>
                </a:solidFill>
              </a:rPr>
              <a:t>generative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152718"/>
            <a:ext cx="7721600" cy="1371600"/>
          </a:xfrm>
        </p:spPr>
        <p:txBody>
          <a:bodyPr wrap="square" anchor="t">
            <a:normAutofit/>
          </a:bodyPr>
          <a:lstStyle/>
          <a:p>
            <a:r>
              <a:rPr lang="en-US" dirty="0"/>
              <a:t>Private cloud</a:t>
            </a:r>
          </a:p>
        </p:txBody>
      </p:sp>
      <p:sp>
        <p:nvSpPr>
          <p:cNvPr id="6" name="Text Placeholder 5"/>
          <p:cNvSpPr>
            <a:spLocks noGrp="1"/>
          </p:cNvSpPr>
          <p:nvPr>
            <p:ph sz="half" idx="1"/>
          </p:nvPr>
        </p:nvSpPr>
        <p:spPr>
          <a:xfrm>
            <a:off x="740780" y="1574800"/>
            <a:ext cx="5821945" cy="4525963"/>
          </a:xfrm>
        </p:spPr>
        <p:txBody>
          <a:bodyPr wrap="square">
            <a:normAutofit/>
          </a:bodyPr>
          <a:lstStyle/>
          <a:p>
            <a:pPr>
              <a:buFont typeface="Arial" panose="020B0604020202020204" pitchFamily="34" charset="0"/>
              <a:buChar char="•"/>
            </a:pPr>
            <a:r>
              <a:rPr lang="en-US" dirty="0"/>
              <a:t>Dedicated Infrastructure</a:t>
            </a:r>
          </a:p>
          <a:p>
            <a:pPr marL="742950" lvl="1" indent="-285750">
              <a:buFont typeface="Arial" panose="020B0604020202020204" pitchFamily="34" charset="0"/>
              <a:buChar char="•"/>
            </a:pPr>
            <a:r>
              <a:rPr lang="en-US" dirty="0"/>
              <a:t>Exclusive resources for a single organization.</a:t>
            </a:r>
          </a:p>
          <a:p>
            <a:pPr>
              <a:buFont typeface="Arial" panose="020B0604020202020204" pitchFamily="34" charset="0"/>
              <a:buChar char="•"/>
            </a:pPr>
            <a:r>
              <a:rPr lang="en-US" dirty="0"/>
              <a:t>Enhanced Security</a:t>
            </a:r>
          </a:p>
          <a:p>
            <a:pPr marL="742950" lvl="1" indent="-285750">
              <a:buFont typeface="Arial" panose="020B0604020202020204" pitchFamily="34" charset="0"/>
              <a:buChar char="•"/>
            </a:pPr>
            <a:r>
              <a:rPr lang="en-US" dirty="0"/>
              <a:t>Tight access controls and data protection.</a:t>
            </a:r>
          </a:p>
          <a:p>
            <a:pPr>
              <a:buFont typeface="Arial" panose="020B0604020202020204" pitchFamily="34" charset="0"/>
              <a:buChar char="•"/>
            </a:pPr>
            <a:r>
              <a:rPr lang="en-US" dirty="0"/>
              <a:t>Compliance and Control</a:t>
            </a:r>
          </a:p>
          <a:p>
            <a:pPr marL="742950" lvl="1" indent="-285750">
              <a:buFont typeface="Arial" panose="020B0604020202020204" pitchFamily="34" charset="0"/>
              <a:buChar char="•"/>
            </a:pPr>
            <a:r>
              <a:rPr lang="en-US" dirty="0"/>
              <a:t>Customizable to meet regulatory standards.</a:t>
            </a:r>
          </a:p>
          <a:p>
            <a:pPr>
              <a:buFont typeface="Arial" panose="020B0604020202020204" pitchFamily="34" charset="0"/>
              <a:buChar char="•"/>
            </a:pPr>
            <a:r>
              <a:rPr lang="en-US" dirty="0"/>
              <a:t>On-Premises or Hosted</a:t>
            </a:r>
          </a:p>
          <a:p>
            <a:pPr marL="742950" lvl="1" indent="-285750">
              <a:buFont typeface="Arial" panose="020B0604020202020204" pitchFamily="34" charset="0"/>
              <a:buChar char="•"/>
            </a:pPr>
            <a:r>
              <a:rPr lang="en-US" dirty="0"/>
              <a:t>Flexible deployment options based on organizational needs.</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2" name="Slide Number Placeholder 3">
            <a:extLst>
              <a:ext uri="{FF2B5EF4-FFF2-40B4-BE49-F238E27FC236}">
                <a16:creationId xmlns:a16="http://schemas.microsoft.com/office/drawing/2014/main" id="{4D7BF901-C00A-B085-60F5-3C71A57BB01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10</a:t>
            </a:fld>
            <a:endParaRPr lang="en-US" dirty="0">
              <a:solidFill>
                <a:srgbClr val="D1282E"/>
              </a:solidFill>
            </a:endParaRP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wrap="square" anchor="t">
            <a:normAutofit/>
          </a:bodyPr>
          <a:lstStyle/>
          <a:p>
            <a:r>
              <a:rPr lang="en-US" dirty="0"/>
              <a:t>Public cloud</a:t>
            </a:r>
          </a:p>
        </p:txBody>
      </p:sp>
      <p:sp>
        <p:nvSpPr>
          <p:cNvPr id="6" name="Text Placeholder 5"/>
          <p:cNvSpPr>
            <a:spLocks noGrp="1"/>
          </p:cNvSpPr>
          <p:nvPr>
            <p:ph sz="half" idx="1"/>
          </p:nvPr>
        </p:nvSpPr>
        <p:spPr>
          <a:xfrm>
            <a:off x="6838841" y="1574800"/>
            <a:ext cx="4724267" cy="4525963"/>
          </a:xfrm>
        </p:spPr>
        <p:txBody>
          <a:bodyPr wrap="square">
            <a:normAutofit/>
          </a:bodyPr>
          <a:lstStyle/>
          <a:p>
            <a:pPr>
              <a:buFont typeface="Arial" panose="020B0604020202020204" pitchFamily="34" charset="0"/>
              <a:buChar char="•"/>
            </a:pPr>
            <a:r>
              <a:rPr lang="en-US" dirty="0"/>
              <a:t>Shared Infrastructure</a:t>
            </a:r>
          </a:p>
          <a:p>
            <a:pPr marL="742950" lvl="1" indent="-285750">
              <a:buFont typeface="Arial" panose="020B0604020202020204" pitchFamily="34" charset="0"/>
              <a:buChar char="•"/>
            </a:pPr>
            <a:r>
              <a:rPr lang="en-US" dirty="0"/>
              <a:t>Resources hosted and maintained by cloud providers.</a:t>
            </a:r>
          </a:p>
          <a:p>
            <a:pPr>
              <a:buFont typeface="Arial" panose="020B0604020202020204" pitchFamily="34" charset="0"/>
              <a:buChar char="•"/>
            </a:pPr>
            <a:r>
              <a:rPr lang="en-US" dirty="0"/>
              <a:t>Cost Efficiency</a:t>
            </a:r>
          </a:p>
          <a:p>
            <a:pPr marL="742950" lvl="1" indent="-285750">
              <a:buFont typeface="Arial" panose="020B0604020202020204" pitchFamily="34" charset="0"/>
              <a:buChar char="•"/>
            </a:pPr>
            <a:r>
              <a:rPr lang="en-US" dirty="0"/>
              <a:t>Lower costs with pay-as-you-go pricing.</a:t>
            </a:r>
          </a:p>
          <a:p>
            <a:pPr>
              <a:buFont typeface="Arial" panose="020B0604020202020204" pitchFamily="34" charset="0"/>
              <a:buChar char="•"/>
            </a:pPr>
            <a:r>
              <a:rPr lang="en-US" dirty="0"/>
              <a:t>High Scalability</a:t>
            </a:r>
          </a:p>
          <a:p>
            <a:pPr marL="742950" lvl="1" indent="-285750">
              <a:buFont typeface="Arial" panose="020B0604020202020204" pitchFamily="34" charset="0"/>
              <a:buChar char="•"/>
            </a:pPr>
            <a:r>
              <a:rPr lang="en-US" dirty="0"/>
              <a:t>Rapidly expand or reduce resources based on demand.</a:t>
            </a:r>
          </a:p>
          <a:p>
            <a:pPr>
              <a:buFont typeface="Arial" panose="020B0604020202020204" pitchFamily="34" charset="0"/>
              <a:buChar char="•"/>
            </a:pPr>
            <a:r>
              <a:rPr lang="en-US" dirty="0"/>
              <a:t>Managed Services</a:t>
            </a:r>
          </a:p>
          <a:p>
            <a:pPr marL="742950" lvl="1" indent="-285750">
              <a:buFont typeface="Arial" panose="020B0604020202020204" pitchFamily="34" charset="0"/>
              <a:buChar char="•"/>
            </a:pPr>
            <a:r>
              <a:rPr lang="en-US" dirty="0"/>
              <a:t>Comprehensive support and maintenance by providers.</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25092" y="1860326"/>
            <a:ext cx="5394960" cy="3137348"/>
          </a:xfrm>
          <a:prstGeom prst="rect">
            <a:avLst/>
          </a:prstGeom>
          <a:noFill/>
        </p:spPr>
      </p:pic>
      <p:sp>
        <p:nvSpPr>
          <p:cNvPr id="2" name="Slide Number Placeholder 3">
            <a:extLst>
              <a:ext uri="{FF2B5EF4-FFF2-40B4-BE49-F238E27FC236}">
                <a16:creationId xmlns:a16="http://schemas.microsoft.com/office/drawing/2014/main" id="{BFC97F6B-3CB0-F84F-4478-5032F2EA276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11</a:t>
            </a:fld>
            <a:endParaRPr lang="en-US" dirty="0">
              <a:solidFill>
                <a:srgbClr val="D1282E"/>
              </a:solidFill>
            </a:endParaRP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314" y="2136199"/>
            <a:ext cx="7517223" cy="3984128"/>
          </a:xfrm>
          <a:prstGeom prst="rect">
            <a:avLst/>
          </a:prstGeom>
        </p:spPr>
      </p:pic>
      <p:sp>
        <p:nvSpPr>
          <p:cNvPr id="17" name="Title 16"/>
          <p:cNvSpPr>
            <a:spLocks noGrp="1"/>
          </p:cNvSpPr>
          <p:nvPr>
            <p:ph type="title"/>
          </p:nvPr>
        </p:nvSpPr>
        <p:spPr/>
        <p:txBody>
          <a:bodyPr/>
          <a:lstStyle/>
          <a:p>
            <a:r>
              <a:rPr lang="en-US" dirty="0"/>
              <a:t>Hybrid cloud</a:t>
            </a:r>
          </a:p>
        </p:txBody>
      </p:sp>
      <p:sp>
        <p:nvSpPr>
          <p:cNvPr id="6" name="Text Placeholder 5"/>
          <p:cNvSpPr>
            <a:spLocks noGrp="1"/>
          </p:cNvSpPr>
          <p:nvPr>
            <p:ph idx="1"/>
          </p:nvPr>
        </p:nvSpPr>
        <p:spPr>
          <a:xfrm>
            <a:off x="609600" y="1073889"/>
            <a:ext cx="10160000" cy="2610971"/>
          </a:xfrm>
        </p:spPr>
        <p:txBody>
          <a:bodyPr vert="horz" wrap="square" lIns="0" tIns="91440" rIns="146304" bIns="91440" rtlCol="0" anchor="t">
            <a:spAutoFit/>
          </a:bodyPr>
          <a:lstStyle/>
          <a:p>
            <a:pPr>
              <a:buFont typeface="Arial" panose="020B0604020202020204" pitchFamily="34" charset="0"/>
              <a:buChar char="•"/>
            </a:pPr>
            <a:r>
              <a:rPr lang="en-US" dirty="0"/>
              <a:t>Mixed Deployment</a:t>
            </a:r>
          </a:p>
          <a:p>
            <a:pPr marL="742950" lvl="1" indent="-285750">
              <a:buFont typeface="Arial" panose="020B0604020202020204" pitchFamily="34" charset="0"/>
              <a:buChar char="•"/>
            </a:pPr>
            <a:r>
              <a:rPr lang="en-US" dirty="0"/>
              <a:t>Combines on-premises, private, and public cloud resources.</a:t>
            </a:r>
          </a:p>
          <a:p>
            <a:pPr>
              <a:buFont typeface="Arial" panose="020B0604020202020204" pitchFamily="34" charset="0"/>
              <a:buChar char="•"/>
            </a:pPr>
            <a:r>
              <a:rPr lang="en-US" dirty="0"/>
              <a:t>Flexibility and Control</a:t>
            </a:r>
          </a:p>
          <a:p>
            <a:pPr marL="742950" lvl="1" indent="-285750">
              <a:buFont typeface="Arial" panose="020B0604020202020204" pitchFamily="34" charset="0"/>
              <a:buChar char="•"/>
            </a:pPr>
            <a:r>
              <a:rPr lang="en-US" dirty="0"/>
              <a:t>Allows data and workloads to reside in optimal environments.</a:t>
            </a:r>
          </a:p>
          <a:p>
            <a:pPr>
              <a:buFont typeface="Arial" panose="020B0604020202020204" pitchFamily="34" charset="0"/>
              <a:buChar char="•"/>
            </a:pPr>
            <a:r>
              <a:rPr lang="en-US" dirty="0"/>
              <a:t>Enhanced Security Options</a:t>
            </a:r>
          </a:p>
          <a:p>
            <a:pPr marL="742950" lvl="1" indent="-285750">
              <a:buFont typeface="Arial" panose="020B0604020202020204" pitchFamily="34" charset="0"/>
              <a:buChar char="•"/>
            </a:pPr>
            <a:r>
              <a:rPr lang="en-US" dirty="0"/>
              <a:t>Secure, compliant solutions by integrating private data centers.</a:t>
            </a:r>
          </a:p>
          <a:p>
            <a:pPr>
              <a:buFont typeface="Arial" panose="020B0604020202020204" pitchFamily="34" charset="0"/>
              <a:buChar char="•"/>
            </a:pPr>
            <a:r>
              <a:rPr lang="en-US" dirty="0"/>
              <a:t>Seamless Data Flow</a:t>
            </a:r>
          </a:p>
          <a:p>
            <a:pPr marL="742950" lvl="1" indent="-285750">
              <a:buFont typeface="Arial" panose="020B0604020202020204" pitchFamily="34" charset="0"/>
              <a:buChar char="•"/>
            </a:pPr>
            <a:r>
              <a:rPr lang="en-US" dirty="0"/>
              <a:t>Ensures data consistency and smooth operations across environments.</a:t>
            </a:r>
          </a:p>
        </p:txBody>
      </p:sp>
      <p:sp>
        <p:nvSpPr>
          <p:cNvPr id="2" name="Slide Number Placeholder 3">
            <a:extLst>
              <a:ext uri="{FF2B5EF4-FFF2-40B4-BE49-F238E27FC236}">
                <a16:creationId xmlns:a16="http://schemas.microsoft.com/office/drawing/2014/main" id="{D17B477B-04C2-C3CC-2486-94D0F6C40D2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12</a:t>
            </a:fld>
            <a:endParaRPr lang="en-US" dirty="0">
              <a:solidFill>
                <a:srgbClr val="D1282E"/>
              </a:solidFill>
            </a:endParaRP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Adoption: A Leadership Perspective</a:t>
            </a:r>
          </a:p>
        </p:txBody>
      </p:sp>
      <p:sp>
        <p:nvSpPr>
          <p:cNvPr id="3" name="Content Placeholder 2"/>
          <p:cNvSpPr>
            <a:spLocks noGrp="1"/>
          </p:cNvSpPr>
          <p:nvPr>
            <p:ph idx="1"/>
          </p:nvPr>
        </p:nvSpPr>
        <p:spPr>
          <a:xfrm>
            <a:off x="609600" y="1073889"/>
            <a:ext cx="10160000" cy="5052276"/>
          </a:xfrm>
        </p:spPr>
        <p:txBody>
          <a:bodyPr/>
          <a:lstStyle/>
          <a:p>
            <a:r>
              <a:rPr lang="en-US" b="1" dirty="0"/>
              <a:t>Developing a cloud adoption strategy</a:t>
            </a:r>
            <a:endParaRPr lang="en-US" dirty="0"/>
          </a:p>
          <a:p>
            <a:pPr marL="742950" lvl="1" indent="-285750">
              <a:buFont typeface="Arial" panose="020B0604020202020204" pitchFamily="34" charset="0"/>
              <a:buChar char="•"/>
            </a:pPr>
            <a:r>
              <a:rPr lang="en-US" dirty="0"/>
              <a:t>Leadership should prioritize initial workloads, balancing cost-effectiveness with operational needs and aligning them with business goals.</a:t>
            </a:r>
          </a:p>
          <a:p>
            <a:r>
              <a:rPr lang="en-US" b="1" dirty="0"/>
              <a:t>Aligning cloud initiatives with business goals</a:t>
            </a:r>
            <a:endParaRPr lang="en-US" dirty="0"/>
          </a:p>
          <a:p>
            <a:pPr marL="742950" lvl="1" indent="-285750">
              <a:buFont typeface="Arial" panose="020B0604020202020204" pitchFamily="34" charset="0"/>
              <a:buChar char="•"/>
            </a:pPr>
            <a:r>
              <a:rPr lang="en-US" dirty="0"/>
              <a:t>Cloud adoption should support objectives such as cost optimization, customer experience improvement, and innovation.</a:t>
            </a:r>
          </a:p>
          <a:p>
            <a:r>
              <a:rPr lang="en-US" b="1" dirty="0"/>
              <a:t>Overcoming challenges</a:t>
            </a:r>
            <a:endParaRPr lang="en-US" dirty="0"/>
          </a:p>
          <a:p>
            <a:pPr marL="742950" lvl="1" indent="-285750">
              <a:buFont typeface="Arial" panose="020B0604020202020204" pitchFamily="34" charset="0"/>
              <a:buChar char="•"/>
            </a:pPr>
            <a:r>
              <a:rPr lang="en-US" dirty="0"/>
              <a:t>Leaders must address concerns like security risks and internal resistance by fostering open communication, offering training, and setting clear objectives.</a:t>
            </a:r>
          </a:p>
          <a:p>
            <a:r>
              <a:rPr lang="en-US" b="1" dirty="0"/>
              <a:t>Ensuring a phased approach</a:t>
            </a:r>
            <a:endParaRPr lang="en-US" dirty="0"/>
          </a:p>
          <a:p>
            <a:pPr marL="742950" lvl="1" indent="-285750">
              <a:buFont typeface="Arial" panose="020B0604020202020204" pitchFamily="34" charset="0"/>
              <a:buChar char="•"/>
            </a:pPr>
            <a:r>
              <a:rPr lang="en-US" dirty="0"/>
              <a:t>A phased implementation can help mitigate risks, allowing for testing, adjustments, and improvements in manageable stages.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13</a:t>
            </a:fld>
            <a:endParaRPr lang="en-US" dirty="0"/>
          </a:p>
        </p:txBody>
      </p:sp>
      <p:graphicFrame>
        <p:nvGraphicFramePr>
          <p:cNvPr id="8" name="Diagram 7">
            <a:extLst>
              <a:ext uri="{FF2B5EF4-FFF2-40B4-BE49-F238E27FC236}">
                <a16:creationId xmlns:a16="http://schemas.microsoft.com/office/drawing/2014/main" id="{411FE697-A224-11EE-F4AC-69D3EAB46259}"/>
              </a:ext>
            </a:extLst>
          </p:cNvPr>
          <p:cNvGraphicFramePr/>
          <p:nvPr>
            <p:extLst>
              <p:ext uri="{D42A27DB-BD31-4B8C-83A1-F6EECF244321}">
                <p14:modId xmlns:p14="http://schemas.microsoft.com/office/powerpoint/2010/main" val="467067636"/>
              </p:ext>
            </p:extLst>
          </p:nvPr>
        </p:nvGraphicFramePr>
        <p:xfrm>
          <a:off x="1832177" y="1530489"/>
          <a:ext cx="14485074" cy="721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0959-3E8F-50EB-AA1F-3956E5D77DB1}"/>
              </a:ext>
            </a:extLst>
          </p:cNvPr>
          <p:cNvSpPr>
            <a:spLocks noGrp="1"/>
          </p:cNvSpPr>
          <p:nvPr>
            <p:ph type="title"/>
          </p:nvPr>
        </p:nvSpPr>
        <p:spPr/>
        <p:txBody>
          <a:bodyPr/>
          <a:lstStyle/>
          <a:p>
            <a:r>
              <a:rPr lang="en-US" dirty="0"/>
              <a:t>Cloud Journeys: Wins and Challenges</a:t>
            </a:r>
          </a:p>
        </p:txBody>
      </p:sp>
      <p:sp>
        <p:nvSpPr>
          <p:cNvPr id="3" name="Content Placeholder 2">
            <a:extLst>
              <a:ext uri="{FF2B5EF4-FFF2-40B4-BE49-F238E27FC236}">
                <a16:creationId xmlns:a16="http://schemas.microsoft.com/office/drawing/2014/main" id="{17DC5B41-BF94-E1E8-DF2A-5BB913454842}"/>
              </a:ext>
            </a:extLst>
          </p:cNvPr>
          <p:cNvSpPr>
            <a:spLocks noGrp="1"/>
          </p:cNvSpPr>
          <p:nvPr>
            <p:ph idx="1"/>
          </p:nvPr>
        </p:nvSpPr>
        <p:spPr/>
        <p:txBody>
          <a:bodyPr/>
          <a:lstStyle/>
          <a:p>
            <a:r>
              <a:rPr lang="en-US" dirty="0"/>
              <a:t>Group Exercise – 5 Minutes</a:t>
            </a:r>
          </a:p>
          <a:p>
            <a:r>
              <a:rPr lang="en-US" dirty="0"/>
              <a:t>Discuss your team’s experiences adopting cloud technologies.</a:t>
            </a:r>
          </a:p>
          <a:p>
            <a:pPr lvl="1"/>
            <a:r>
              <a:rPr lang="en-US" b="1" dirty="0"/>
              <a:t>Share Wins</a:t>
            </a:r>
            <a:r>
              <a:rPr lang="en-US" dirty="0"/>
              <a:t>: What successes have you had in your cloud journey?</a:t>
            </a:r>
          </a:p>
          <a:p>
            <a:pPr lvl="1"/>
            <a:r>
              <a:rPr lang="en-US" b="1" dirty="0"/>
              <a:t>Identify Challenges</a:t>
            </a:r>
            <a:r>
              <a:rPr lang="en-US" dirty="0"/>
              <a:t>: What were the toughest obstacles or setbacks?</a:t>
            </a:r>
          </a:p>
          <a:p>
            <a:r>
              <a:rPr lang="en-US" dirty="0"/>
              <a:t>Each table will share a key takeaway:</a:t>
            </a:r>
          </a:p>
          <a:p>
            <a:pPr lvl="1"/>
            <a:r>
              <a:rPr lang="en-US" dirty="0"/>
              <a:t>One </a:t>
            </a:r>
            <a:r>
              <a:rPr lang="en-US" i="1" dirty="0"/>
              <a:t>profound win</a:t>
            </a:r>
            <a:endParaRPr lang="en-US" dirty="0"/>
          </a:p>
          <a:p>
            <a:pPr lvl="1"/>
            <a:r>
              <a:rPr lang="en-US" dirty="0"/>
              <a:t>One </a:t>
            </a:r>
            <a:r>
              <a:rPr lang="en-US" i="1" dirty="0"/>
              <a:t>dreadful challenge</a:t>
            </a:r>
            <a:endParaRPr lang="en-US" dirty="0"/>
          </a:p>
        </p:txBody>
      </p:sp>
      <p:sp>
        <p:nvSpPr>
          <p:cNvPr id="4" name="Slide Number Placeholder 3">
            <a:extLst>
              <a:ext uri="{FF2B5EF4-FFF2-40B4-BE49-F238E27FC236}">
                <a16:creationId xmlns:a16="http://schemas.microsoft.com/office/drawing/2014/main" id="{F86C2D73-5399-0DE7-39F6-D33370F41C24}"/>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14</a:t>
            </a:fld>
            <a:endParaRPr lang="en-US" dirty="0">
              <a:solidFill>
                <a:srgbClr val="D1282E"/>
              </a:solidFill>
            </a:endParaRPr>
          </a:p>
        </p:txBody>
      </p:sp>
    </p:spTree>
    <p:extLst>
      <p:ext uri="{BB962C8B-B14F-4D97-AF65-F5344CB8AC3E}">
        <p14:creationId xmlns:p14="http://schemas.microsoft.com/office/powerpoint/2010/main" val="228685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Azure Cloud Platform Overview</a:t>
            </a:r>
          </a:p>
        </p:txBody>
      </p:sp>
      <p:sp>
        <p:nvSpPr>
          <p:cNvPr id="3" name="Content Placeholder 2"/>
          <p:cNvSpPr>
            <a:spLocks noGrp="1"/>
          </p:cNvSpPr>
          <p:nvPr>
            <p:ph idx="1"/>
          </p:nvPr>
        </p:nvSpPr>
        <p:spPr/>
        <p:txBody>
          <a:bodyPr/>
          <a:lstStyle/>
          <a:p>
            <a:pPr lvl="0"/>
            <a:r>
              <a:rPr lang="en-US" dirty="0"/>
              <a:t>Why Azure?</a:t>
            </a:r>
          </a:p>
          <a:p>
            <a:pPr lvl="0"/>
            <a:r>
              <a:rPr lang="en-US" dirty="0"/>
              <a:t>Key Services Offered by Azure</a:t>
            </a:r>
          </a:p>
          <a:p>
            <a:pPr lvl="0"/>
            <a:r>
              <a:rPr lang="en-US" dirty="0"/>
              <a:t>Competitive Advantages</a:t>
            </a:r>
          </a:p>
          <a:p>
            <a:pPr lvl="0"/>
            <a:r>
              <a:rPr lang="en-US" dirty="0"/>
              <a:t>Security and Compliance</a:t>
            </a:r>
          </a:p>
          <a:p>
            <a:pPr lvl="0"/>
            <a:r>
              <a:rPr lang="en-US" dirty="0"/>
              <a:t>Hybrid Cloud Capabilities</a:t>
            </a:r>
          </a:p>
          <a:p>
            <a:pPr lvl="0"/>
            <a:r>
              <a:rPr lang="en-US" dirty="0"/>
              <a:t>AI and Machine Learning Integration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15</a:t>
            </a:fld>
            <a:endParaRPr lang="en-US" dirty="0">
              <a:solidFill>
                <a:srgbClr val="D1282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Why Azure?</a:t>
            </a:r>
          </a:p>
        </p:txBody>
      </p:sp>
      <p:sp>
        <p:nvSpPr>
          <p:cNvPr id="3" name="Content Placeholder 2"/>
          <p:cNvSpPr>
            <a:spLocks noGrp="1"/>
          </p:cNvSpPr>
          <p:nvPr>
            <p:ph idx="1"/>
          </p:nvPr>
        </p:nvSpPr>
        <p:spPr>
          <a:xfrm>
            <a:off x="609600" y="1073889"/>
            <a:ext cx="10160000" cy="5052276"/>
          </a:xfrm>
        </p:spPr>
        <p:txBody>
          <a:bodyPr/>
          <a:lstStyle/>
          <a:p>
            <a:pPr lvl="0"/>
            <a:r>
              <a:rPr lang="en-US" altLang="en-US" dirty="0"/>
              <a:t>Microsoft’s Leadership and Global Trust</a:t>
            </a:r>
          </a:p>
          <a:p>
            <a:pPr lvl="1"/>
            <a:r>
              <a:rPr lang="en-US" altLang="en-US" dirty="0"/>
              <a:t>Trusted by top Fortune 500 companies for secure, innovative cloud solutions.</a:t>
            </a:r>
          </a:p>
          <a:p>
            <a:pPr lvl="0"/>
            <a:r>
              <a:rPr lang="en-US" altLang="en-US" dirty="0"/>
              <a:t>Security, Scalability, and Compliance</a:t>
            </a:r>
          </a:p>
          <a:p>
            <a:pPr lvl="1"/>
            <a:r>
              <a:rPr lang="en-US" altLang="en-US" dirty="0"/>
              <a:t>Enterprise-grade security with compliance for GDPR, HIPAA, and FedRAMP.</a:t>
            </a:r>
          </a:p>
          <a:p>
            <a:pPr lvl="0"/>
            <a:r>
              <a:rPr lang="en-US" altLang="en-US" dirty="0"/>
              <a:t>Global Infrastructure for High Availability</a:t>
            </a:r>
          </a:p>
          <a:p>
            <a:pPr lvl="1"/>
            <a:r>
              <a:rPr lang="en-US" altLang="en-US" dirty="0"/>
              <a:t>Extensive network of data centers ensures low latency and reliable service worldwide.</a:t>
            </a:r>
          </a:p>
          <a:p>
            <a:pPr lvl="0"/>
            <a:r>
              <a:rPr lang="en-US" altLang="en-US" dirty="0"/>
              <a:t>Hybrid Cloud and Edge Solutions</a:t>
            </a:r>
          </a:p>
          <a:p>
            <a:pPr lvl="1"/>
            <a:r>
              <a:rPr lang="en-US" altLang="en-US" dirty="0"/>
              <a:t>Azure Arc and Azure Stack support seamless management across on-premises, cloud, and edge environments.</a:t>
            </a:r>
          </a:p>
          <a:p>
            <a:pPr lvl="0"/>
            <a:r>
              <a:rPr lang="en-US" altLang="en-US" dirty="0"/>
              <a:t>AI and Analytics for Insights</a:t>
            </a:r>
          </a:p>
          <a:p>
            <a:pPr lvl="1"/>
            <a:r>
              <a:rPr lang="en-US" altLang="en-US" dirty="0"/>
              <a:t>Advanced AI tools, including Azure AI, Machine Learning, and Synapse Analytics, for deeper business insights and data-driven innovation.</a:t>
            </a:r>
          </a:p>
          <a:p>
            <a:pPr lvl="0"/>
            <a:r>
              <a:rPr lang="en-US" altLang="en-US" dirty="0"/>
              <a:t>Integrated Developer Ecosystem</a:t>
            </a:r>
          </a:p>
          <a:p>
            <a:pPr lvl="1"/>
            <a:r>
              <a:rPr lang="en-US" altLang="en-US" dirty="0"/>
              <a:t>Supports popular DevOps tools, languages, and integrates with GitHub and Azure DevOps for efficient development and deployment.</a:t>
            </a:r>
          </a:p>
          <a:p>
            <a:pPr lvl="0"/>
            <a:r>
              <a:rPr lang="en-US" altLang="en-US" dirty="0"/>
              <a:t>Cost Management and Optimization</a:t>
            </a:r>
          </a:p>
          <a:p>
            <a:pPr lvl="1"/>
            <a:r>
              <a:rPr lang="en-US" altLang="en-US" dirty="0"/>
              <a:t>Built-in tools for monitoring and optimizing costs to maximize budget control.</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Key Services Offered by Azure</a:t>
            </a:r>
          </a:p>
        </p:txBody>
      </p:sp>
      <p:sp>
        <p:nvSpPr>
          <p:cNvPr id="3" name="Content Placeholder 2"/>
          <p:cNvSpPr>
            <a:spLocks noGrp="1"/>
          </p:cNvSpPr>
          <p:nvPr>
            <p:ph idx="1"/>
          </p:nvPr>
        </p:nvSpPr>
        <p:spPr>
          <a:xfrm>
            <a:off x="609600" y="1073889"/>
            <a:ext cx="10160000" cy="5052276"/>
          </a:xfrm>
        </p:spPr>
        <p:txBody>
          <a:bodyPr/>
          <a:lstStyle/>
          <a:p>
            <a:pPr lvl="0"/>
            <a:r>
              <a:rPr lang="en-US"/>
              <a:t>Compute</a:t>
            </a:r>
          </a:p>
          <a:p>
            <a:pPr lvl="1"/>
            <a:r>
              <a:rPr lang="en-US"/>
              <a:t>Virtual Machines, App Services.</a:t>
            </a:r>
          </a:p>
          <a:p>
            <a:pPr lvl="0"/>
            <a:r>
              <a:rPr lang="en-US"/>
              <a:t>Storage</a:t>
            </a:r>
          </a:p>
          <a:p>
            <a:pPr lvl="1"/>
            <a:r>
              <a:rPr lang="en-US"/>
              <a:t>Blob storage, SQL databases.</a:t>
            </a:r>
          </a:p>
          <a:p>
            <a:pPr lvl="0"/>
            <a:r>
              <a:rPr lang="en-US"/>
              <a:t>Networking</a:t>
            </a:r>
          </a:p>
          <a:p>
            <a:pPr lvl="1"/>
            <a:r>
              <a:rPr lang="en-US"/>
              <a:t>Virtual networks, load balancers, and VPN gateways.</a:t>
            </a:r>
          </a:p>
          <a:p>
            <a:pPr lvl="0"/>
            <a:r>
              <a:rPr lang="en-US"/>
              <a:t>AI and Machine Learning</a:t>
            </a:r>
          </a:p>
          <a:p>
            <a:pPr lvl="1"/>
            <a:r>
              <a:rPr lang="en-US"/>
              <a:t>Azure Cognitive Services, Azure Machine Learning, and AutoML.</a:t>
            </a:r>
          </a:p>
          <a:p>
            <a:pPr lvl="0"/>
            <a:r>
              <a:rPr lang="en-US"/>
              <a:t>Hybrid Cloud and Edge Solutions</a:t>
            </a:r>
          </a:p>
          <a:p>
            <a:pPr lvl="1"/>
            <a:r>
              <a:rPr lang="en-US"/>
              <a:t>Azure Stack, Azure Arc.</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17</a:t>
            </a:fld>
            <a:endParaRPr lang="en-US" dirty="0"/>
          </a:p>
        </p:txBody>
      </p:sp>
      <p:sp>
        <p:nvSpPr>
          <p:cNvPr id="4" name="Rectangle 3">
            <a:extLst>
              <a:ext uri="{FF2B5EF4-FFF2-40B4-BE49-F238E27FC236}">
                <a16:creationId xmlns:a16="http://schemas.microsoft.com/office/drawing/2014/main" id="{9D13AAD0-7FD3-81EE-45D1-4C12BA081EFE}"/>
              </a:ext>
            </a:extLst>
          </p:cNvPr>
          <p:cNvSpPr/>
          <p:nvPr/>
        </p:nvSpPr>
        <p:spPr>
          <a:xfrm>
            <a:off x="609600" y="2947182"/>
            <a:ext cx="5903742" cy="61194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fontScale="90000"/>
          </a:bodyPr>
          <a:lstStyle/>
          <a:p>
            <a:pPr lvl="0"/>
            <a:r>
              <a:rPr lang="en-US"/>
              <a:t>Competitive Advantages of Azure Over Other Cloud Platforms</a:t>
            </a:r>
          </a:p>
        </p:txBody>
      </p:sp>
      <p:sp>
        <p:nvSpPr>
          <p:cNvPr id="3" name="Content Placeholder 2"/>
          <p:cNvSpPr>
            <a:spLocks noGrp="1"/>
          </p:cNvSpPr>
          <p:nvPr>
            <p:ph idx="1"/>
          </p:nvPr>
        </p:nvSpPr>
        <p:spPr>
          <a:xfrm>
            <a:off x="609600" y="1073889"/>
            <a:ext cx="10160000" cy="5052276"/>
          </a:xfrm>
        </p:spPr>
        <p:txBody>
          <a:bodyPr/>
          <a:lstStyle/>
          <a:p>
            <a:pPr lvl="0"/>
            <a:r>
              <a:rPr lang="en-US"/>
              <a:t>Hybrid capabilities</a:t>
            </a:r>
          </a:p>
          <a:p>
            <a:pPr lvl="1"/>
            <a:r>
              <a:rPr lang="en-US"/>
              <a:t>Azure stands out with its hybrid cloud offerings through Azure Stack and Azure Arc, enabling seamless integration between on-premises and cloud infrastructure.</a:t>
            </a:r>
          </a:p>
          <a:p>
            <a:pPr lvl="0"/>
            <a:r>
              <a:rPr lang="en-US"/>
              <a:t>Security and compliance</a:t>
            </a:r>
          </a:p>
          <a:p>
            <a:pPr lvl="1"/>
            <a:r>
              <a:rPr lang="en-US"/>
              <a:t>Azure has the largest portfolio of compliance certifications, including GDPR, HIPAA, and ISO 27001.</a:t>
            </a:r>
          </a:p>
          <a:p>
            <a:pPr lvl="0"/>
            <a:r>
              <a:rPr lang="en-US"/>
              <a:t>Integration with Microsoft products</a:t>
            </a:r>
          </a:p>
          <a:p>
            <a:pPr lvl="1"/>
            <a:r>
              <a:rPr lang="en-US"/>
              <a:t>Azure integrates seamlessly with Microsoft’s ecosystem (e.g., Microsoft 365, Dynamics 365).</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B521-2EC0-A6A7-FC0F-9BE7780E81CE}"/>
              </a:ext>
            </a:extLst>
          </p:cNvPr>
          <p:cNvSpPr>
            <a:spLocks noGrp="1"/>
          </p:cNvSpPr>
          <p:nvPr>
            <p:ph type="title"/>
          </p:nvPr>
        </p:nvSpPr>
        <p:spPr/>
        <p:txBody>
          <a:bodyPr/>
          <a:lstStyle/>
          <a:p>
            <a:r>
              <a:rPr lang="en-US" dirty="0"/>
              <a:t>The Bottom line	</a:t>
            </a:r>
          </a:p>
        </p:txBody>
      </p:sp>
      <p:sp>
        <p:nvSpPr>
          <p:cNvPr id="3" name="Content Placeholder 2">
            <a:extLst>
              <a:ext uri="{FF2B5EF4-FFF2-40B4-BE49-F238E27FC236}">
                <a16:creationId xmlns:a16="http://schemas.microsoft.com/office/drawing/2014/main" id="{7612DF25-8DE3-8E65-7C07-8643A7F433D6}"/>
              </a:ext>
            </a:extLst>
          </p:cNvPr>
          <p:cNvSpPr>
            <a:spLocks noGrp="1"/>
          </p:cNvSpPr>
          <p:nvPr>
            <p:ph idx="1"/>
          </p:nvPr>
        </p:nvSpPr>
        <p:spPr/>
        <p:txBody>
          <a:bodyPr/>
          <a:lstStyle/>
          <a:p>
            <a:pPr>
              <a:buFont typeface="Arial" panose="020B0604020202020204" pitchFamily="34" charset="0"/>
              <a:buChar char="•"/>
            </a:pPr>
            <a:r>
              <a:rPr lang="en-US" b="1" dirty="0"/>
              <a:t>Accelerated Innovation and Prototyping</a:t>
            </a:r>
          </a:p>
          <a:p>
            <a:pPr lvl="1"/>
            <a:r>
              <a:rPr lang="en-US" dirty="0"/>
              <a:t>Quickly spin up clusters of servers, process and store data, and then decommission resources as needed.</a:t>
            </a:r>
          </a:p>
          <a:p>
            <a:pPr lvl="1"/>
            <a:r>
              <a:rPr lang="en-US" dirty="0"/>
              <a:t>Ideal for rapid prototyping and releasing products without major capital expenditure (</a:t>
            </a:r>
            <a:r>
              <a:rPr lang="en-US" dirty="0" err="1"/>
              <a:t>CapEx</a:t>
            </a:r>
            <a:r>
              <a:rPr lang="en-US" dirty="0"/>
              <a:t>).</a:t>
            </a:r>
          </a:p>
          <a:p>
            <a:pPr>
              <a:buFont typeface="Arial" panose="020B0604020202020204" pitchFamily="34" charset="0"/>
              <a:buChar char="•"/>
            </a:pPr>
            <a:r>
              <a:rPr lang="en-US" b="1" dirty="0"/>
              <a:t>Cost Efficiency with Pay-as-You-Go</a:t>
            </a:r>
          </a:p>
          <a:p>
            <a:pPr lvl="1"/>
            <a:r>
              <a:rPr lang="en-US" dirty="0"/>
              <a:t>Only pay for what you use, with no upfront hardware costs.</a:t>
            </a:r>
          </a:p>
          <a:p>
            <a:pPr lvl="1"/>
            <a:r>
              <a:rPr lang="en-US" dirty="0"/>
              <a:t>Save costs by automatically scaling back resources when demand drops.</a:t>
            </a:r>
          </a:p>
          <a:p>
            <a:pPr>
              <a:buFont typeface="Arial" panose="020B0604020202020204" pitchFamily="34" charset="0"/>
              <a:buChar char="•"/>
            </a:pPr>
            <a:r>
              <a:rPr lang="en-US" b="1" dirty="0"/>
              <a:t>Autoscaling for On-Demand Performance</a:t>
            </a:r>
          </a:p>
          <a:p>
            <a:pPr lvl="1"/>
            <a:r>
              <a:rPr lang="en-US" dirty="0"/>
              <a:t>Automatically scale resources up based on current demand to maintain performance.</a:t>
            </a:r>
          </a:p>
          <a:p>
            <a:pPr lvl="1"/>
            <a:r>
              <a:rPr lang="en-US" dirty="0"/>
              <a:t>Scale back resources when not needed, optimizing costs and performance dynamically.</a:t>
            </a:r>
          </a:p>
          <a:p>
            <a:pPr>
              <a:buFont typeface="Arial" panose="020B0604020202020204" pitchFamily="34" charset="0"/>
              <a:buChar char="•"/>
            </a:pPr>
            <a:r>
              <a:rPr lang="en-US" b="1" dirty="0"/>
              <a:t>High Availability and Reliability</a:t>
            </a:r>
          </a:p>
          <a:p>
            <a:pPr lvl="1"/>
            <a:r>
              <a:rPr lang="en-US" dirty="0"/>
              <a:t>99.95%+ uptime SLA with regional redundancy options for business continuity.</a:t>
            </a:r>
          </a:p>
          <a:p>
            <a:pPr>
              <a:buFont typeface="Arial" panose="020B0604020202020204" pitchFamily="34" charset="0"/>
              <a:buChar char="•"/>
            </a:pPr>
            <a:r>
              <a:rPr lang="en-US" b="1" dirty="0"/>
              <a:t>Integrated Security and Compliance</a:t>
            </a:r>
          </a:p>
          <a:p>
            <a:pPr lvl="1"/>
            <a:r>
              <a:rPr lang="en-US" dirty="0"/>
              <a:t>Built-in security features with real-time monitoring and compliance with standards like ISO 27001 and GDPR.</a:t>
            </a:r>
          </a:p>
          <a:p>
            <a:pPr>
              <a:buFont typeface="Arial" panose="020B0604020202020204" pitchFamily="34" charset="0"/>
              <a:buChar char="•"/>
            </a:pPr>
            <a:r>
              <a:rPr lang="en-US" b="1" dirty="0"/>
              <a:t>Streamlined Management and Global Reach</a:t>
            </a:r>
          </a:p>
          <a:p>
            <a:pPr lvl="1"/>
            <a:r>
              <a:rPr lang="en-US" dirty="0"/>
              <a:t>Centralized control through the Azure Management Portal and access to data centers worldwide for low latency and data residency compliance.</a:t>
            </a:r>
          </a:p>
        </p:txBody>
      </p:sp>
      <p:sp>
        <p:nvSpPr>
          <p:cNvPr id="4" name="Slide Number Placeholder 3">
            <a:extLst>
              <a:ext uri="{FF2B5EF4-FFF2-40B4-BE49-F238E27FC236}">
                <a16:creationId xmlns:a16="http://schemas.microsoft.com/office/drawing/2014/main" id="{280E0351-9BB4-FB38-CA76-712B3708FC50}"/>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19</a:t>
            </a:fld>
            <a:endParaRPr lang="en-US" dirty="0">
              <a:solidFill>
                <a:srgbClr val="D1282E"/>
              </a:solidFill>
            </a:endParaRPr>
          </a:p>
        </p:txBody>
      </p:sp>
    </p:spTree>
    <p:extLst>
      <p:ext uri="{BB962C8B-B14F-4D97-AF65-F5344CB8AC3E}">
        <p14:creationId xmlns:p14="http://schemas.microsoft.com/office/powerpoint/2010/main" val="31631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429A5-1E98-84AD-9BD3-66D15E009B7C}"/>
            </a:ext>
          </a:extLst>
        </p:cNvPr>
        <p:cNvGrpSpPr/>
        <p:nvPr/>
      </p:nvGrpSpPr>
      <p:grpSpPr>
        <a:xfrm>
          <a:off x="0" y="0"/>
          <a:ext cx="0" cy="0"/>
          <a:chOff x="0" y="0"/>
          <a:chExt cx="0" cy="0"/>
        </a:xfrm>
      </p:grpSpPr>
      <p:pic>
        <p:nvPicPr>
          <p:cNvPr id="6" name="Picture 5" descr="A close-up of hands typing on a computer&#10;&#10;Description automatically generated">
            <a:extLst>
              <a:ext uri="{FF2B5EF4-FFF2-40B4-BE49-F238E27FC236}">
                <a16:creationId xmlns:a16="http://schemas.microsoft.com/office/drawing/2014/main" id="{8D6E0130-459F-C349-40D7-1A409DD29524}"/>
              </a:ext>
            </a:extLst>
          </p:cNvPr>
          <p:cNvPicPr>
            <a:picLocks noChangeAspect="1"/>
          </p:cNvPicPr>
          <p:nvPr/>
        </p:nvPicPr>
        <p:blipFill>
          <a:blip r:embed="rId3"/>
          <a:stretch>
            <a:fillRect/>
          </a:stretch>
        </p:blipFill>
        <p:spPr>
          <a:xfrm>
            <a:off x="-1" y="0"/>
            <a:ext cx="12305997" cy="6925586"/>
          </a:xfrm>
          <a:prstGeom prst="rect">
            <a:avLst/>
          </a:prstGeom>
        </p:spPr>
      </p:pic>
    </p:spTree>
    <p:extLst>
      <p:ext uri="{BB962C8B-B14F-4D97-AF65-F5344CB8AC3E}">
        <p14:creationId xmlns:p14="http://schemas.microsoft.com/office/powerpoint/2010/main" val="329793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8B9D-60D4-2190-977C-17378E4C8B5E}"/>
              </a:ext>
            </a:extLst>
          </p:cNvPr>
          <p:cNvSpPr>
            <a:spLocks noGrp="1"/>
          </p:cNvSpPr>
          <p:nvPr>
            <p:ph type="title"/>
          </p:nvPr>
        </p:nvSpPr>
        <p:spPr/>
        <p:txBody>
          <a:bodyPr/>
          <a:lstStyle/>
          <a:p>
            <a:pPr marL="457200" indent="-457200">
              <a:buFont typeface="Wingdings" panose="05000000000000000000" pitchFamily="2" charset="2"/>
              <a:buChar char="v"/>
            </a:pPr>
            <a:r>
              <a:rPr lang="en-US" dirty="0"/>
              <a:t>Azure Virtual Desktop</a:t>
            </a:r>
          </a:p>
        </p:txBody>
      </p:sp>
      <p:sp>
        <p:nvSpPr>
          <p:cNvPr id="3" name="Content Placeholder 2">
            <a:extLst>
              <a:ext uri="{FF2B5EF4-FFF2-40B4-BE49-F238E27FC236}">
                <a16:creationId xmlns:a16="http://schemas.microsoft.com/office/drawing/2014/main" id="{DE3A3F6B-091C-4E82-C906-C4778FA3A1A8}"/>
              </a:ext>
            </a:extLst>
          </p:cNvPr>
          <p:cNvSpPr>
            <a:spLocks noGrp="1"/>
          </p:cNvSpPr>
          <p:nvPr>
            <p:ph idx="1"/>
          </p:nvPr>
        </p:nvSpPr>
        <p:spPr/>
        <p:txBody>
          <a:bodyPr/>
          <a:lstStyle/>
          <a:p>
            <a:r>
              <a:rPr lang="en-US" dirty="0"/>
              <a:t>Key Features</a:t>
            </a:r>
          </a:p>
          <a:p>
            <a:r>
              <a:rPr lang="en-US" dirty="0"/>
              <a:t>What is it</a:t>
            </a:r>
          </a:p>
          <a:p>
            <a:r>
              <a:rPr lang="en-US" dirty="0"/>
              <a:t>The Value of Multisession</a:t>
            </a:r>
          </a:p>
          <a:p>
            <a:r>
              <a:rPr lang="en-US" dirty="0"/>
              <a:t>Use Cases</a:t>
            </a:r>
          </a:p>
          <a:p>
            <a:r>
              <a:rPr lang="en-US" dirty="0"/>
              <a:t>Minimum Requirements</a:t>
            </a:r>
          </a:p>
          <a:p>
            <a:r>
              <a:rPr lang="en-US" dirty="0"/>
              <a:t>Supported OS’s</a:t>
            </a:r>
          </a:p>
          <a:p>
            <a:r>
              <a:rPr lang="en-US" dirty="0"/>
              <a:t>AVD Walkthrough</a:t>
            </a:r>
          </a:p>
        </p:txBody>
      </p:sp>
      <p:sp>
        <p:nvSpPr>
          <p:cNvPr id="4" name="Slide Number Placeholder 3">
            <a:extLst>
              <a:ext uri="{FF2B5EF4-FFF2-40B4-BE49-F238E27FC236}">
                <a16:creationId xmlns:a16="http://schemas.microsoft.com/office/drawing/2014/main" id="{9807F98C-36E5-E3A1-FF28-E33931D6281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20</a:t>
            </a:fld>
            <a:endParaRPr lang="en-US" dirty="0">
              <a:solidFill>
                <a:srgbClr val="D1282E"/>
              </a:solidFill>
            </a:endParaRPr>
          </a:p>
        </p:txBody>
      </p:sp>
      <p:pic>
        <p:nvPicPr>
          <p:cNvPr id="1026" name="Picture 2">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7" r="-2" b="-2"/>
          <a:stretch/>
        </p:blipFill>
        <p:spPr bwMode="auto">
          <a:xfrm>
            <a:off x="2269998" y="1354238"/>
            <a:ext cx="9922001" cy="55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5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2400-B989-1DED-447F-61B09E0274BD}"/>
              </a:ext>
            </a:extLst>
          </p:cNvPr>
          <p:cNvSpPr>
            <a:spLocks noGrp="1"/>
          </p:cNvSpPr>
          <p:nvPr>
            <p:ph type="title"/>
          </p:nvPr>
        </p:nvSpPr>
        <p:spPr/>
        <p:txBody>
          <a:bodyPr/>
          <a:lstStyle/>
          <a:p>
            <a:r>
              <a:rPr lang="en-US" dirty="0"/>
              <a:t>Key Features</a:t>
            </a:r>
          </a:p>
        </p:txBody>
      </p:sp>
      <p:sp>
        <p:nvSpPr>
          <p:cNvPr id="3" name="Text Placeholder 2">
            <a:extLst>
              <a:ext uri="{FF2B5EF4-FFF2-40B4-BE49-F238E27FC236}">
                <a16:creationId xmlns:a16="http://schemas.microsoft.com/office/drawing/2014/main" id="{1063827A-22CC-9FB5-81DC-3ED10CC8BEF1}"/>
              </a:ext>
            </a:extLst>
          </p:cNvPr>
          <p:cNvSpPr>
            <a:spLocks noGrp="1"/>
          </p:cNvSpPr>
          <p:nvPr>
            <p:ph idx="1"/>
          </p:nvPr>
        </p:nvSpPr>
        <p:spPr/>
        <p:txBody>
          <a:bodyPr vert="horz" lIns="91440" tIns="45720" rIns="91440" bIns="45720" rtlCol="0" anchor="t">
            <a:normAutofit/>
          </a:bodyPr>
          <a:lstStyle/>
          <a:p>
            <a:r>
              <a:rPr lang="en-US" b="1" dirty="0"/>
              <a:t>Scalable Infrastructure</a:t>
            </a:r>
            <a:endParaRPr lang="en-US" dirty="0"/>
          </a:p>
          <a:p>
            <a:pPr marL="742950" lvl="1" indent="-285750">
              <a:buFont typeface="Arial" panose="020B0604020202020204" pitchFamily="34" charset="0"/>
              <a:buChar char="•"/>
            </a:pPr>
            <a:r>
              <a:rPr lang="en-US" dirty="0"/>
              <a:t>Easily adjusts to organizational needs with cloud flexibility.</a:t>
            </a:r>
          </a:p>
          <a:p>
            <a:r>
              <a:rPr lang="en-US" b="1" dirty="0"/>
              <a:t>Enhanced Security</a:t>
            </a:r>
            <a:endParaRPr lang="en-US" dirty="0"/>
          </a:p>
          <a:p>
            <a:pPr marL="742950" lvl="1" indent="-285750">
              <a:buFont typeface="Arial" panose="020B0604020202020204" pitchFamily="34" charset="0"/>
              <a:buChar char="•"/>
            </a:pPr>
            <a:r>
              <a:rPr lang="en-US" dirty="0"/>
              <a:t>Built-in Azure security for secure, remote access.</a:t>
            </a:r>
          </a:p>
          <a:p>
            <a:r>
              <a:rPr lang="en-US" b="1" dirty="0"/>
              <a:t>Multi-Session Capability</a:t>
            </a:r>
            <a:endParaRPr lang="en-US" dirty="0"/>
          </a:p>
          <a:p>
            <a:pPr marL="742950" lvl="1" indent="-285750">
              <a:buFont typeface="Arial" panose="020B0604020202020204" pitchFamily="34" charset="0"/>
              <a:buChar char="•"/>
            </a:pPr>
            <a:r>
              <a:rPr lang="en-US" dirty="0"/>
              <a:t>Supports multiple users per virtual machine, reducing cost.</a:t>
            </a:r>
          </a:p>
          <a:p>
            <a:r>
              <a:rPr lang="en-US" b="1" dirty="0"/>
              <a:t>Optimized Cost-Management</a:t>
            </a:r>
            <a:endParaRPr lang="en-US" dirty="0"/>
          </a:p>
          <a:p>
            <a:pPr marL="742950" lvl="1" indent="-285750">
              <a:buFont typeface="Arial" panose="020B0604020202020204" pitchFamily="34" charset="0"/>
              <a:buChar char="•"/>
            </a:pPr>
            <a:r>
              <a:rPr lang="en-US" dirty="0"/>
              <a:t>Pay-as-you-go model and multi-session to maximize resources.</a:t>
            </a:r>
          </a:p>
          <a:p>
            <a:r>
              <a:rPr lang="en-US" b="1" dirty="0"/>
              <a:t>Seamless Access Across Devices</a:t>
            </a:r>
            <a:endParaRPr lang="en-US" dirty="0"/>
          </a:p>
          <a:p>
            <a:pPr marL="742950" lvl="1" indent="-285750">
              <a:buFont typeface="Arial" panose="020B0604020202020204" pitchFamily="34" charset="0"/>
              <a:buChar char="•"/>
            </a:pPr>
            <a:r>
              <a:rPr lang="en-US" dirty="0"/>
              <a:t>Accessibility from any device, including desktops, tablets, and smartphones.</a:t>
            </a:r>
          </a:p>
        </p:txBody>
      </p:sp>
      <p:sp>
        <p:nvSpPr>
          <p:cNvPr id="4" name="Slide Number Placeholder 3">
            <a:extLst>
              <a:ext uri="{FF2B5EF4-FFF2-40B4-BE49-F238E27FC236}">
                <a16:creationId xmlns:a16="http://schemas.microsoft.com/office/drawing/2014/main" id="{260883D6-7C53-15AD-4F16-0C047DF6832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21</a:t>
            </a:fld>
            <a:endParaRPr lang="en-US" dirty="0">
              <a:solidFill>
                <a:srgbClr val="D1282E"/>
              </a:solidFill>
            </a:endParaRPr>
          </a:p>
        </p:txBody>
      </p:sp>
    </p:spTree>
    <p:extLst>
      <p:ext uri="{BB962C8B-B14F-4D97-AF65-F5344CB8AC3E}">
        <p14:creationId xmlns:p14="http://schemas.microsoft.com/office/powerpoint/2010/main" val="23256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DCFE-DA35-2463-3C52-A3B226A882F5}"/>
              </a:ext>
            </a:extLst>
          </p:cNvPr>
          <p:cNvSpPr>
            <a:spLocks noGrp="1"/>
          </p:cNvSpPr>
          <p:nvPr>
            <p:ph type="title"/>
          </p:nvPr>
        </p:nvSpPr>
        <p:spPr/>
        <p:txBody>
          <a:bodyPr/>
          <a:lstStyle/>
          <a:p>
            <a:r>
              <a:rPr lang="en-US"/>
              <a:t>What is Azure Virtual Desktop?</a:t>
            </a:r>
          </a:p>
        </p:txBody>
      </p:sp>
      <p:sp>
        <p:nvSpPr>
          <p:cNvPr id="3" name="Text Placeholder 2">
            <a:extLst>
              <a:ext uri="{FF2B5EF4-FFF2-40B4-BE49-F238E27FC236}">
                <a16:creationId xmlns:a16="http://schemas.microsoft.com/office/drawing/2014/main" id="{A091942D-BAEC-D079-1118-B8FF89EF167E}"/>
              </a:ext>
            </a:extLst>
          </p:cNvPr>
          <p:cNvSpPr>
            <a:spLocks noGrp="1"/>
          </p:cNvSpPr>
          <p:nvPr>
            <p:ph idx="1"/>
          </p:nvPr>
        </p:nvSpPr>
        <p:spPr/>
        <p:txBody>
          <a:bodyPr/>
          <a:lstStyle/>
          <a:p>
            <a:r>
              <a:rPr lang="en-US" b="1" dirty="0"/>
              <a:t>Cloud-Based Desktop Virtualization</a:t>
            </a:r>
            <a:endParaRPr lang="en-US" dirty="0"/>
          </a:p>
          <a:p>
            <a:pPr marL="742950" lvl="1" indent="-285750">
              <a:buFont typeface="Arial" panose="020B0604020202020204" pitchFamily="34" charset="0"/>
              <a:buChar char="•"/>
            </a:pPr>
            <a:r>
              <a:rPr lang="en-US" dirty="0"/>
              <a:t>Offers virtual desktops and applications through the Azure cloud.</a:t>
            </a:r>
          </a:p>
          <a:p>
            <a:r>
              <a:rPr lang="en-US" b="1" dirty="0"/>
              <a:t>Secure Remote Access</a:t>
            </a:r>
            <a:endParaRPr lang="en-US" dirty="0"/>
          </a:p>
          <a:p>
            <a:pPr marL="742950" lvl="1" indent="-285750">
              <a:buFont typeface="Arial" panose="020B0604020202020204" pitchFamily="34" charset="0"/>
              <a:buChar char="•"/>
            </a:pPr>
            <a:r>
              <a:rPr lang="en-US" dirty="0"/>
              <a:t>Provides a secure environment for remote and hybrid work.</a:t>
            </a:r>
          </a:p>
          <a:p>
            <a:r>
              <a:rPr lang="en-US" b="1" dirty="0"/>
              <a:t>Integration with Microsoft 365</a:t>
            </a:r>
            <a:endParaRPr lang="en-US" dirty="0"/>
          </a:p>
          <a:p>
            <a:pPr marL="742950" lvl="1" indent="-285750">
              <a:buFont typeface="Arial" panose="020B0604020202020204" pitchFamily="34" charset="0"/>
              <a:buChar char="•"/>
            </a:pPr>
            <a:r>
              <a:rPr lang="en-US" dirty="0"/>
              <a:t>Optimized for Microsoft applications, enhancing productivity.</a:t>
            </a:r>
          </a:p>
          <a:p>
            <a:r>
              <a:rPr lang="en-US" b="1" dirty="0"/>
              <a:t>Flexible Deployment Options</a:t>
            </a:r>
            <a:endParaRPr lang="en-US" dirty="0"/>
          </a:p>
          <a:p>
            <a:pPr marL="742950" lvl="1" indent="-285750">
              <a:buFont typeface="Arial" panose="020B0604020202020204" pitchFamily="34" charset="0"/>
              <a:buChar char="•"/>
            </a:pPr>
            <a:r>
              <a:rPr lang="en-US" dirty="0"/>
              <a:t>Can be deployed across multiple devices and operating systems.</a:t>
            </a:r>
          </a:p>
          <a:p>
            <a:r>
              <a:rPr lang="en-US" b="1" dirty="0"/>
              <a:t>Centralized Management</a:t>
            </a:r>
            <a:endParaRPr lang="en-US" dirty="0"/>
          </a:p>
          <a:p>
            <a:pPr marL="742950" lvl="1" indent="-285750">
              <a:buFont typeface="Arial" panose="020B0604020202020204" pitchFamily="34" charset="0"/>
              <a:buChar char="•"/>
            </a:pPr>
            <a:r>
              <a:rPr lang="en-US" dirty="0"/>
              <a:t>Simplifies management and monitoring of virtual desktops.</a:t>
            </a:r>
          </a:p>
        </p:txBody>
      </p:sp>
      <p:sp>
        <p:nvSpPr>
          <p:cNvPr id="4" name="Slide Number Placeholder 3">
            <a:extLst>
              <a:ext uri="{FF2B5EF4-FFF2-40B4-BE49-F238E27FC236}">
                <a16:creationId xmlns:a16="http://schemas.microsoft.com/office/drawing/2014/main" id="{C7E24BF3-1A98-6495-3CD6-4D2897521B51}"/>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22</a:t>
            </a:fld>
            <a:endParaRPr lang="en-US" dirty="0">
              <a:solidFill>
                <a:srgbClr val="D1282E"/>
              </a:solidFill>
            </a:endParaRPr>
          </a:p>
        </p:txBody>
      </p:sp>
    </p:spTree>
    <p:extLst>
      <p:ext uri="{BB962C8B-B14F-4D97-AF65-F5344CB8AC3E}">
        <p14:creationId xmlns:p14="http://schemas.microsoft.com/office/powerpoint/2010/main" val="2305663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5"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7732" y="69970"/>
            <a:ext cx="5688954" cy="45688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chool of fish">
                <a:extLst>
                  <a:ext uri="{FF2B5EF4-FFF2-40B4-BE49-F238E27FC236}">
                    <a16:creationId xmlns:a16="http://schemas.microsoft.com/office/drawing/2014/main" id="{718538D3-AC20-7E94-2803-78680E797C43}"/>
                  </a:ext>
                </a:extLst>
              </p:cNvPr>
              <p:cNvGraphicFramePr>
                <a:graphicFrameLocks noChangeAspect="1"/>
              </p:cNvGraphicFramePr>
              <p:nvPr>
                <p:extLst>
                  <p:ext uri="{D42A27DB-BD31-4B8C-83A1-F6EECF244321}">
                    <p14:modId xmlns:p14="http://schemas.microsoft.com/office/powerpoint/2010/main" val="616006876"/>
                  </p:ext>
                </p:extLst>
              </p:nvPr>
            </p:nvGraphicFramePr>
            <p:xfrm>
              <a:off x="6096001" y="1477203"/>
              <a:ext cx="5215099" cy="1944548"/>
            </p:xfrm>
            <a:graphic>
              <a:graphicData uri="http://schemas.microsoft.com/office/drawing/2017/model3d">
                <am3d:model3d r:embed="rId4">
                  <am3d:spPr>
                    <a:xfrm>
                      <a:off x="0" y="0"/>
                      <a:ext cx="5215099" cy="1944548"/>
                    </a:xfrm>
                    <a:prstGeom prst="rect">
                      <a:avLst/>
                    </a:prstGeom>
                  </am3d:spPr>
                  <am3d:camera>
                    <am3d:pos x="0" y="0" z="59615781"/>
                    <am3d:up dx="0" dy="36000000" dz="0"/>
                    <am3d:lookAt x="0" y="0" z="0"/>
                    <am3d:perspective fov="2700000"/>
                  </am3d:camera>
                  <am3d:trans>
                    <am3d:meterPerModelUnit n="10474" d="1000000"/>
                    <am3d:preTrans dx="-4262210" dy="-7210043" dz="549863"/>
                    <am3d:scale>
                      <am3d:sx n="1000000" d="1000000"/>
                      <am3d:sy n="1000000" d="1000000"/>
                      <am3d:sz n="1000000" d="1000000"/>
                    </am3d:scale>
                    <am3d:rot ax="9841417" ay="-5263426" az="-9842145"/>
                    <am3d:postTrans dx="0" dy="0" dz="0"/>
                  </am3d:trans>
                  <am3d:raster rName="Office3DRenderer" rVer="16.0.8326">
                    <am3d:blip r:embed="rId5"/>
                  </am3d:raster>
                  <am3d:extLst>
                    <a:ext uri="{9A65AA19-BECB-4387-8358-8AD5134E1D82}">
                      <a3danim:embedAnim xmlns:a3danim="http://schemas.microsoft.com/office/drawing/2018/animation/model3d" animId="0">
                        <a3danim:animPr length="40966" count="indefinite"/>
                      </a3danim:embedAnim>
                    </a:ext>
                    <a:ext uri="{E9DE012E-A134-456F-84FE-255F9AAD75C6}">
                      <a3danim:posterFrame xmlns:a3danim="http://schemas.microsoft.com/office/drawing/2018/animation/model3d" animId="0"/>
                    </a:ext>
                  </am3d:extLst>
                  <am3d:objViewport viewportSz="56005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chool of fish">
                <a:extLst>
                  <a:ext uri="{FF2B5EF4-FFF2-40B4-BE49-F238E27FC236}">
                    <a16:creationId xmlns:a16="http://schemas.microsoft.com/office/drawing/2014/main" id="{718538D3-AC20-7E94-2803-78680E797C43}"/>
                  </a:ext>
                </a:extLst>
              </p:cNvPr>
              <p:cNvPicPr>
                <a:picLocks noGrp="1" noRot="1" noChangeAspect="1" noMove="1" noResize="1" noEditPoints="1" noAdjustHandles="1" noChangeArrowheads="1" noChangeShapeType="1" noCrop="1"/>
              </p:cNvPicPr>
              <p:nvPr/>
            </p:nvPicPr>
            <p:blipFill>
              <a:blip r:embed="rId5"/>
              <a:stretch>
                <a:fillRect/>
              </a:stretch>
            </p:blipFill>
            <p:spPr>
              <a:xfrm>
                <a:off x="6096001" y="1477203"/>
                <a:ext cx="5215099" cy="1944548"/>
              </a:xfrm>
              <a:prstGeom prst="rect">
                <a:avLst/>
              </a:prstGeom>
            </p:spPr>
          </p:pic>
        </mc:Fallback>
      </mc:AlternateContent>
      <p:pic>
        <p:nvPicPr>
          <p:cNvPr id="1217" name="Picture 193"/>
          <p:cNvPicPr>
            <a:picLocks noChangeAspect="1" noChangeArrowheads="1"/>
          </p:cNvPicPr>
          <p:nvPr/>
        </p:nvPicPr>
        <p:blipFill rotWithShape="1">
          <a:blip r:embed="rId6">
            <a:extLst>
              <a:ext uri="{28A0092B-C50C-407E-A947-70E740481C1C}">
                <a14:useLocalDpi xmlns:a14="http://schemas.microsoft.com/office/drawing/2010/main"/>
              </a:ext>
            </a:extLst>
          </a:blip>
          <a:srcRect l="2" t="4599" r="2906"/>
          <a:stretch/>
        </p:blipFill>
        <p:spPr bwMode="auto">
          <a:xfrm>
            <a:off x="6760159" y="1415948"/>
            <a:ext cx="381977" cy="1934852"/>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7" name="Straight Connector 136"/>
          <p:cNvCxnSpPr>
            <a:cxnSpLocks/>
          </p:cNvCxnSpPr>
          <p:nvPr/>
        </p:nvCxnSpPr>
        <p:spPr>
          <a:xfrm>
            <a:off x="6609144" y="1344638"/>
            <a:ext cx="4340508" cy="377472"/>
          </a:xfrm>
          <a:prstGeom prst="line">
            <a:avLst/>
          </a:prstGeom>
          <a:ln w="2286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78209C42-D7C7-C54C-2BC4-7B7C92106B24}"/>
              </a:ext>
            </a:extLst>
          </p:cNvPr>
          <p:cNvGrpSpPr/>
          <p:nvPr/>
        </p:nvGrpSpPr>
        <p:grpSpPr>
          <a:xfrm>
            <a:off x="10796752" y="4115398"/>
            <a:ext cx="1206198" cy="1944549"/>
            <a:chOff x="10783406" y="2781724"/>
            <a:chExt cx="1634395" cy="3891948"/>
          </a:xfrm>
        </p:grpSpPr>
        <p:pic>
          <p:nvPicPr>
            <p:cNvPr id="290" name="Picture 191" descr="http://www.bettainfo.com/wp-content/uploads/empty-fish-tank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83406" y="278172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9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101875" y="3953331"/>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2" name="Straight Connector 291"/>
            <p:cNvCxnSpPr>
              <a:cxnSpLocks/>
            </p:cNvCxnSpPr>
            <p:nvPr/>
          </p:nvCxnSpPr>
          <p:spPr>
            <a:xfrm>
              <a:off x="10891733" y="3921405"/>
              <a:ext cx="1190625" cy="18263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EA695EF2-710A-F0AB-AE82-B1065B4FD298}"/>
              </a:ext>
            </a:extLst>
          </p:cNvPr>
          <p:cNvGrpSpPr/>
          <p:nvPr/>
        </p:nvGrpSpPr>
        <p:grpSpPr>
          <a:xfrm>
            <a:off x="9287315" y="4030570"/>
            <a:ext cx="1206198" cy="1944549"/>
            <a:chOff x="9255518" y="2641168"/>
            <a:chExt cx="1634395" cy="3891948"/>
          </a:xfrm>
        </p:grpSpPr>
        <p:pic>
          <p:nvPicPr>
            <p:cNvPr id="29" name="Picture 191" descr="http://www.bettainfo.com/wp-content/uploads/empty-fish-tank1.jpg">
              <a:extLst>
                <a:ext uri="{FF2B5EF4-FFF2-40B4-BE49-F238E27FC236}">
                  <a16:creationId xmlns:a16="http://schemas.microsoft.com/office/drawing/2014/main" id="{A31DADF3-910F-BC4C-3420-82B96A692C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5518" y="2641168"/>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3">
              <a:extLst>
                <a:ext uri="{FF2B5EF4-FFF2-40B4-BE49-F238E27FC236}">
                  <a16:creationId xmlns:a16="http://schemas.microsoft.com/office/drawing/2014/main" id="{5E9901DA-28AC-63A8-5814-66F4DE9C78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734628" y="3812775"/>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Straight Connector 32">
              <a:extLst>
                <a:ext uri="{FF2B5EF4-FFF2-40B4-BE49-F238E27FC236}">
                  <a16:creationId xmlns:a16="http://schemas.microsoft.com/office/drawing/2014/main" id="{1B1AF5F6-E524-A691-732E-668D265987F8}"/>
                </a:ext>
              </a:extLst>
            </p:cNvPr>
            <p:cNvCxnSpPr>
              <a:cxnSpLocks/>
            </p:cNvCxnSpPr>
            <p:nvPr/>
          </p:nvCxnSpPr>
          <p:spPr>
            <a:xfrm>
              <a:off x="9499772" y="3743778"/>
              <a:ext cx="996058" cy="22579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1A2FA8D-63D6-2AE6-CAC9-BA489DD4D3A0}"/>
              </a:ext>
            </a:extLst>
          </p:cNvPr>
          <p:cNvGrpSpPr/>
          <p:nvPr/>
        </p:nvGrpSpPr>
        <p:grpSpPr>
          <a:xfrm>
            <a:off x="7759322" y="3956355"/>
            <a:ext cx="1206198" cy="1944549"/>
            <a:chOff x="7696886" y="2565464"/>
            <a:chExt cx="1634395" cy="3891948"/>
          </a:xfrm>
        </p:grpSpPr>
        <p:pic>
          <p:nvPicPr>
            <p:cNvPr id="35" name="Picture 191" descr="http://www.bettainfo.com/wp-content/uploads/empty-fish-tank1.jpg">
              <a:extLst>
                <a:ext uri="{FF2B5EF4-FFF2-40B4-BE49-F238E27FC236}">
                  <a16:creationId xmlns:a16="http://schemas.microsoft.com/office/drawing/2014/main" id="{6B2A7BCB-D1DC-5553-5E9A-99EA625839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6886" y="2565464"/>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93">
              <a:extLst>
                <a:ext uri="{FF2B5EF4-FFF2-40B4-BE49-F238E27FC236}">
                  <a16:creationId xmlns:a16="http://schemas.microsoft.com/office/drawing/2014/main" id="{1BC55DE9-B7CB-42F9-789C-D425A40E54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5996" y="3737071"/>
              <a:ext cx="416851" cy="1620328"/>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Straight Connector 38">
              <a:extLst>
                <a:ext uri="{FF2B5EF4-FFF2-40B4-BE49-F238E27FC236}">
                  <a16:creationId xmlns:a16="http://schemas.microsoft.com/office/drawing/2014/main" id="{C7E5974B-509B-0C62-CD71-202AEE40ABC7}"/>
                </a:ext>
              </a:extLst>
            </p:cNvPr>
            <p:cNvCxnSpPr>
              <a:cxnSpLocks/>
            </p:cNvCxnSpPr>
            <p:nvPr/>
          </p:nvCxnSpPr>
          <p:spPr>
            <a:xfrm>
              <a:off x="7866998" y="3643360"/>
              <a:ext cx="1178992" cy="28407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998389A-5F0F-80EF-8265-5793BA470930}"/>
              </a:ext>
            </a:extLst>
          </p:cNvPr>
          <p:cNvGrpSpPr/>
          <p:nvPr/>
        </p:nvGrpSpPr>
        <p:grpSpPr>
          <a:xfrm>
            <a:off x="6389020" y="3906547"/>
            <a:ext cx="1206198" cy="1944549"/>
            <a:chOff x="6292370" y="2497372"/>
            <a:chExt cx="1634395" cy="3891948"/>
          </a:xfrm>
        </p:grpSpPr>
        <p:pic>
          <p:nvPicPr>
            <p:cNvPr id="149" name="Picture 191" descr="http://www.bettainfo.com/wp-content/uploads/empty-fish-tank1.jpg">
              <a:extLst>
                <a:ext uri="{FF2B5EF4-FFF2-40B4-BE49-F238E27FC236}">
                  <a16:creationId xmlns:a16="http://schemas.microsoft.com/office/drawing/2014/main" id="{A9D083BC-BF7E-CA27-BB55-519BE119F5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370" y="2497372"/>
              <a:ext cx="1634395" cy="389194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93">
              <a:extLst>
                <a:ext uri="{FF2B5EF4-FFF2-40B4-BE49-F238E27FC236}">
                  <a16:creationId xmlns:a16="http://schemas.microsoft.com/office/drawing/2014/main" id="{A9539F36-660D-558D-631E-03E51241B6C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71480" y="3668979"/>
              <a:ext cx="416851" cy="1620328"/>
            </a:xfrm>
            <a:prstGeom prst="rect">
              <a:avLst/>
            </a:prstGeom>
            <a:noFill/>
            <a:ln>
              <a:noFill/>
            </a:ln>
            <a:effectLst>
              <a:outerShdw dist="35921" dir="2700000" algn="ctr" rotWithShape="0">
                <a:schemeClr val="bg2"/>
              </a:outerShdw>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1" name="Straight Connector 150">
              <a:extLst>
                <a:ext uri="{FF2B5EF4-FFF2-40B4-BE49-F238E27FC236}">
                  <a16:creationId xmlns:a16="http://schemas.microsoft.com/office/drawing/2014/main" id="{F46F2A63-2529-9D0E-7B17-8750D630F694}"/>
                </a:ext>
              </a:extLst>
            </p:cNvPr>
            <p:cNvCxnSpPr>
              <a:cxnSpLocks/>
            </p:cNvCxnSpPr>
            <p:nvPr/>
          </p:nvCxnSpPr>
          <p:spPr>
            <a:xfrm>
              <a:off x="6415094" y="3578909"/>
              <a:ext cx="1188585" cy="24077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718"/>
            <a:ext cx="8013405" cy="729784"/>
          </a:xfrm>
        </p:spPr>
        <p:txBody>
          <a:bodyPr/>
          <a:lstStyle/>
          <a:p>
            <a:r>
              <a:rPr lang="en-US" dirty="0"/>
              <a:t>The Value of Multisession</a:t>
            </a:r>
          </a:p>
        </p:txBody>
      </p:sp>
      <p:sp>
        <p:nvSpPr>
          <p:cNvPr id="180" name="Text Placeholder 179">
            <a:extLst>
              <a:ext uri="{FF2B5EF4-FFF2-40B4-BE49-F238E27FC236}">
                <a16:creationId xmlns:a16="http://schemas.microsoft.com/office/drawing/2014/main" id="{3400A0B3-5E0F-F1B4-14CB-BC5233C57E91}"/>
              </a:ext>
            </a:extLst>
          </p:cNvPr>
          <p:cNvSpPr>
            <a:spLocks noGrp="1"/>
          </p:cNvSpPr>
          <p:nvPr>
            <p:ph idx="1"/>
          </p:nvPr>
        </p:nvSpPr>
        <p:spPr>
          <a:xfrm>
            <a:off x="6643648" y="3909021"/>
            <a:ext cx="5359302" cy="622669"/>
          </a:xfrm>
        </p:spPr>
        <p:txBody>
          <a:bodyPr/>
          <a:lstStyle/>
          <a:p>
            <a:r>
              <a:rPr lang="en-US" dirty="0"/>
              <a:t>How many fish tanks do you want to pay to maintain?</a:t>
            </a:r>
          </a:p>
        </p:txBody>
      </p:sp>
      <p:sp>
        <p:nvSpPr>
          <p:cNvPr id="181" name="Text Placeholder 180">
            <a:extLst>
              <a:ext uri="{FF2B5EF4-FFF2-40B4-BE49-F238E27FC236}">
                <a16:creationId xmlns:a16="http://schemas.microsoft.com/office/drawing/2014/main" id="{751E9219-FF47-0EBC-BF60-A5DD3194211A}"/>
              </a:ext>
            </a:extLst>
          </p:cNvPr>
          <p:cNvSpPr>
            <a:spLocks noGrp="1"/>
          </p:cNvSpPr>
          <p:nvPr>
            <p:ph type="body" sz="quarter" idx="4294967295"/>
          </p:nvPr>
        </p:nvSpPr>
        <p:spPr>
          <a:xfrm>
            <a:off x="7246255" y="627463"/>
            <a:ext cx="4332287" cy="350837"/>
          </a:xfrm>
        </p:spPr>
        <p:txBody>
          <a:bodyPr/>
          <a:lstStyle/>
          <a:p>
            <a:r>
              <a:rPr lang="en-US" dirty="0"/>
              <a:t>Pooled Compared to Personal Deployment</a:t>
            </a:r>
          </a:p>
        </p:txBody>
      </p:sp>
      <p:sp>
        <p:nvSpPr>
          <p:cNvPr id="179" name="TextBox 178">
            <a:extLst>
              <a:ext uri="{FF2B5EF4-FFF2-40B4-BE49-F238E27FC236}">
                <a16:creationId xmlns:a16="http://schemas.microsoft.com/office/drawing/2014/main" id="{1189DB43-DD99-A8F4-B3F6-068F19F4C235}"/>
              </a:ext>
            </a:extLst>
          </p:cNvPr>
          <p:cNvSpPr txBox="1"/>
          <p:nvPr/>
        </p:nvSpPr>
        <p:spPr>
          <a:xfrm>
            <a:off x="611385" y="5750330"/>
            <a:ext cx="10979081" cy="866803"/>
          </a:xfrm>
          <a:prstGeom prst="rect">
            <a:avLst/>
          </a:prstGeom>
          <a:noFill/>
        </p:spPr>
        <p:txBody>
          <a:bodyPr wrap="square" lIns="179285" tIns="143428" rIns="179285" bIns="143428" rtlCol="0">
            <a:spAutoFit/>
          </a:bodyPr>
          <a:lstStyle/>
          <a:p>
            <a:pPr marL="0" marR="0" lvl="0" indent="0" algn="l" defTabSz="457200" rtl="0" eaLnBrk="1" fontAlgn="auto" latinLnBrk="0" hangingPunct="1">
              <a:lnSpc>
                <a:spcPct val="90000"/>
              </a:lnSpc>
              <a:spcBef>
                <a:spcPts val="0"/>
              </a:spcBef>
              <a:spcAft>
                <a:spcPts val="588"/>
              </a:spcAft>
              <a:buClrTx/>
              <a:buSzTx/>
              <a:buFontTx/>
              <a:buNone/>
              <a:tabLst/>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Think about per VM infrastructure including security stack, log collection, OS resources</a:t>
            </a:r>
          </a:p>
          <a:p>
            <a:pPr marL="0" marR="0" lvl="0" indent="0" algn="ctr" defTabSz="457200"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Fewer VMs can significantly reduce cost</a:t>
            </a:r>
          </a:p>
        </p:txBody>
      </p:sp>
      <mc:AlternateContent xmlns:mc="http://schemas.openxmlformats.org/markup-compatibility/2006">
        <mc:Choice xmlns:am3d="http://schemas.microsoft.com/office/drawing/2017/model3d" Requires="am3d">
          <p:graphicFrame>
            <p:nvGraphicFramePr>
              <p:cNvPr id="25" name="3D Model 24" descr="Clown Fish">
                <a:extLst>
                  <a:ext uri="{FF2B5EF4-FFF2-40B4-BE49-F238E27FC236}">
                    <a16:creationId xmlns:a16="http://schemas.microsoft.com/office/drawing/2014/main" id="{16E7FA45-9E70-78C3-3204-BCAD0FA5294E}"/>
                  </a:ext>
                </a:extLst>
              </p:cNvPr>
              <p:cNvGraphicFramePr>
                <a:graphicFrameLocks noChangeAspect="1"/>
              </p:cNvGraphicFramePr>
              <p:nvPr>
                <p:extLst>
                  <p:ext uri="{D42A27DB-BD31-4B8C-83A1-F6EECF244321}">
                    <p14:modId xmlns:p14="http://schemas.microsoft.com/office/powerpoint/2010/main" val="874750769"/>
                  </p:ext>
                </p:extLst>
              </p:nvPr>
            </p:nvGraphicFramePr>
            <p:xfrm>
              <a:off x="6537682" y="4793203"/>
              <a:ext cx="591334" cy="343786"/>
            </p:xfrm>
            <a:graphic>
              <a:graphicData uri="http://schemas.microsoft.com/office/drawing/2017/model3d">
                <am3d:model3d r:embed="rId7">
                  <am3d:spPr>
                    <a:xfrm>
                      <a:off x="0" y="0"/>
                      <a:ext cx="591334" cy="343786"/>
                    </a:xfrm>
                    <a:prstGeom prst="rect">
                      <a:avLst/>
                    </a:prstGeom>
                  </am3d:spPr>
                  <am3d:camera>
                    <am3d:pos x="0" y="0" z="55901814"/>
                    <am3d:up dx="0" dy="36000000" dz="0"/>
                    <am3d:lookAt x="0" y="0" z="0"/>
                    <am3d:perspective fov="2700000"/>
                  </am3d:camera>
                  <am3d:trans>
                    <am3d:meterPerModelUnit n="22111695" d="1000000"/>
                    <am3d:preTrans dx="0" dy="-9794964" dz="-47973"/>
                    <am3d:scale>
                      <am3d:sx n="1000000" d="1000000"/>
                      <am3d:sy n="1000000" d="1000000"/>
                      <am3d:sz n="1000000" d="1000000"/>
                    </am3d:scale>
                    <am3d:rot ax="2976325" ay="4930671" az="2960450"/>
                    <am3d:postTrans dx="0" dy="0" dz="0"/>
                  </am3d:trans>
                  <am3d:raster rName="Office3DRenderer" rVer="16.0.8326">
                    <am3d:blip r:embed="rId8"/>
                  </am3d:raster>
                  <am3d:objViewport viewportSz="66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Clown Fish">
                <a:extLst>
                  <a:ext uri="{FF2B5EF4-FFF2-40B4-BE49-F238E27FC236}">
                    <a16:creationId xmlns:a16="http://schemas.microsoft.com/office/drawing/2014/main" id="{16E7FA45-9E70-78C3-3204-BCAD0FA5294E}"/>
                  </a:ext>
                </a:extLst>
              </p:cNvPr>
              <p:cNvPicPr>
                <a:picLocks noGrp="1" noRot="1" noChangeAspect="1" noMove="1" noResize="1" noEditPoints="1" noAdjustHandles="1" noChangeArrowheads="1" noChangeShapeType="1" noCrop="1"/>
              </p:cNvPicPr>
              <p:nvPr/>
            </p:nvPicPr>
            <p:blipFill>
              <a:blip r:embed="rId8"/>
              <a:stretch>
                <a:fillRect/>
              </a:stretch>
            </p:blipFill>
            <p:spPr>
              <a:xfrm>
                <a:off x="6537682" y="4793203"/>
                <a:ext cx="591334" cy="34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Koi fish">
                <a:extLst>
                  <a:ext uri="{FF2B5EF4-FFF2-40B4-BE49-F238E27FC236}">
                    <a16:creationId xmlns:a16="http://schemas.microsoft.com/office/drawing/2014/main" id="{ACF1D16C-87AC-DB5F-2D95-A9627DFACDF9}"/>
                  </a:ext>
                </a:extLst>
              </p:cNvPr>
              <p:cNvGraphicFramePr>
                <a:graphicFrameLocks noChangeAspect="1"/>
              </p:cNvGraphicFramePr>
              <p:nvPr>
                <p:extLst>
                  <p:ext uri="{D42A27DB-BD31-4B8C-83A1-F6EECF244321}">
                    <p14:modId xmlns:p14="http://schemas.microsoft.com/office/powerpoint/2010/main" val="395081192"/>
                  </p:ext>
                </p:extLst>
              </p:nvPr>
            </p:nvGraphicFramePr>
            <p:xfrm>
              <a:off x="7954345" y="4868692"/>
              <a:ext cx="724787" cy="361844"/>
            </p:xfrm>
            <a:graphic>
              <a:graphicData uri="http://schemas.microsoft.com/office/drawing/2017/model3d">
                <am3d:model3d r:embed="rId9">
                  <am3d:spPr>
                    <a:xfrm>
                      <a:off x="0" y="0"/>
                      <a:ext cx="724787" cy="361844"/>
                    </a:xfrm>
                    <a:prstGeom prst="rect">
                      <a:avLst/>
                    </a:prstGeom>
                  </am3d:spPr>
                  <am3d:camera>
                    <am3d:pos x="0" y="0" z="58032608"/>
                    <am3d:up dx="0" dy="36000000" dz="0"/>
                    <am3d:lookAt x="0" y="0" z="0"/>
                    <am3d:perspective fov="2700000"/>
                  </am3d:camera>
                  <am3d:trans>
                    <am3d:meterPerModelUnit n="2520977" d="1000000"/>
                    <am3d:preTrans dx="1653776" dy="-7783837" dz="1303856"/>
                    <am3d:scale>
                      <am3d:sx n="1000000" d="1000000"/>
                      <am3d:sy n="1000000" d="1000000"/>
                      <am3d:sz n="1000000" d="1000000"/>
                    </am3d:scale>
                    <am3d:rot ax="1585291" ay="4251329" az="1508701"/>
                    <am3d:postTrans dx="0" dy="0" dz="0"/>
                  </am3d:trans>
                  <am3d:raster rName="Office3DRenderer" rVer="16.0.8326">
                    <am3d:blip r:embed="rId10"/>
                  </am3d:raster>
                  <am3d:objViewport viewportSz="780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Koi fish">
                <a:extLst>
                  <a:ext uri="{FF2B5EF4-FFF2-40B4-BE49-F238E27FC236}">
                    <a16:creationId xmlns:a16="http://schemas.microsoft.com/office/drawing/2014/main" id="{ACF1D16C-87AC-DB5F-2D95-A9627DFACDF9}"/>
                  </a:ext>
                </a:extLst>
              </p:cNvPr>
              <p:cNvPicPr>
                <a:picLocks noGrp="1" noRot="1" noChangeAspect="1" noMove="1" noResize="1" noEditPoints="1" noAdjustHandles="1" noChangeArrowheads="1" noChangeShapeType="1" noCrop="1"/>
              </p:cNvPicPr>
              <p:nvPr/>
            </p:nvPicPr>
            <p:blipFill>
              <a:blip r:embed="rId10"/>
              <a:stretch>
                <a:fillRect/>
              </a:stretch>
            </p:blipFill>
            <p:spPr>
              <a:xfrm>
                <a:off x="7954345" y="4868692"/>
                <a:ext cx="724787" cy="3618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Angel Fish 3">
                <a:extLst>
                  <a:ext uri="{FF2B5EF4-FFF2-40B4-BE49-F238E27FC236}">
                    <a16:creationId xmlns:a16="http://schemas.microsoft.com/office/drawing/2014/main" id="{AD6E8DE9-ED57-C2ED-8656-72F000583143}"/>
                  </a:ext>
                </a:extLst>
              </p:cNvPr>
              <p:cNvGraphicFramePr>
                <a:graphicFrameLocks noChangeAspect="1"/>
              </p:cNvGraphicFramePr>
              <p:nvPr>
                <p:extLst>
                  <p:ext uri="{D42A27DB-BD31-4B8C-83A1-F6EECF244321}">
                    <p14:modId xmlns:p14="http://schemas.microsoft.com/office/powerpoint/2010/main" val="707049498"/>
                  </p:ext>
                </p:extLst>
              </p:nvPr>
            </p:nvGraphicFramePr>
            <p:xfrm>
              <a:off x="9594543" y="4908630"/>
              <a:ext cx="624098" cy="472801"/>
            </p:xfrm>
            <a:graphic>
              <a:graphicData uri="http://schemas.microsoft.com/office/drawing/2017/model3d">
                <am3d:model3d r:embed="rId11">
                  <am3d:spPr>
                    <a:xfrm>
                      <a:off x="0" y="0"/>
                      <a:ext cx="624098" cy="472801"/>
                    </a:xfrm>
                    <a:prstGeom prst="rect">
                      <a:avLst/>
                    </a:prstGeom>
                  </am3d:spPr>
                  <am3d:camera>
                    <am3d:pos x="0" y="0" z="63113974"/>
                    <am3d:up dx="0" dy="36000000" dz="0"/>
                    <am3d:lookAt x="0" y="0" z="0"/>
                    <am3d:perspective fov="2700000"/>
                  </am3d:camera>
                  <am3d:trans>
                    <am3d:meterPerModelUnit n="22754571" d="1000000"/>
                    <am3d:preTrans dx="0" dy="-13346933" dz="-480212"/>
                    <am3d:scale>
                      <am3d:sx n="1000000" d="1000000"/>
                      <am3d:sy n="1000000" d="1000000"/>
                      <am3d:sz n="1000000" d="1000000"/>
                    </am3d:scale>
                    <am3d:rot ax="6956624" ay="3693261" az="7137390"/>
                    <am3d:postTrans dx="0" dy="0" dz="0"/>
                  </am3d:trans>
                  <am3d:raster rName="Office3DRenderer" rVer="16.0.8326">
                    <am3d:blip r:embed="rId12"/>
                  </am3d:raster>
                  <am3d:objViewport viewportSz="7943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Angel Fish 3">
                <a:extLst>
                  <a:ext uri="{FF2B5EF4-FFF2-40B4-BE49-F238E27FC236}">
                    <a16:creationId xmlns:a16="http://schemas.microsoft.com/office/drawing/2014/main" id="{AD6E8DE9-ED57-C2ED-8656-72F000583143}"/>
                  </a:ext>
                </a:extLst>
              </p:cNvPr>
              <p:cNvPicPr>
                <a:picLocks noGrp="1" noRot="1" noChangeAspect="1" noMove="1" noResize="1" noEditPoints="1" noAdjustHandles="1" noChangeArrowheads="1" noChangeShapeType="1" noCrop="1"/>
              </p:cNvPicPr>
              <p:nvPr/>
            </p:nvPicPr>
            <p:blipFill>
              <a:blip r:embed="rId12"/>
              <a:stretch>
                <a:fillRect/>
              </a:stretch>
            </p:blipFill>
            <p:spPr>
              <a:xfrm>
                <a:off x="9594543" y="4908630"/>
                <a:ext cx="624098" cy="4728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Angel Fish 2">
                <a:extLst>
                  <a:ext uri="{FF2B5EF4-FFF2-40B4-BE49-F238E27FC236}">
                    <a16:creationId xmlns:a16="http://schemas.microsoft.com/office/drawing/2014/main" id="{F9E530B7-EF3C-506D-BB49-7AEA145CC72A}"/>
                  </a:ext>
                </a:extLst>
              </p:cNvPr>
              <p:cNvGraphicFramePr>
                <a:graphicFrameLocks noChangeAspect="1"/>
              </p:cNvGraphicFramePr>
              <p:nvPr>
                <p:extLst>
                  <p:ext uri="{D42A27DB-BD31-4B8C-83A1-F6EECF244321}">
                    <p14:modId xmlns:p14="http://schemas.microsoft.com/office/powerpoint/2010/main" val="832630550"/>
                  </p:ext>
                </p:extLst>
              </p:nvPr>
            </p:nvGraphicFramePr>
            <p:xfrm rot="21371583">
              <a:off x="10949652" y="4831121"/>
              <a:ext cx="826517" cy="716314"/>
            </p:xfrm>
            <a:graphic>
              <a:graphicData uri="http://schemas.microsoft.com/office/drawing/2017/model3d">
                <am3d:model3d r:embed="rId13">
                  <am3d:spPr>
                    <a:xfrm rot="21371583">
                      <a:off x="0" y="0"/>
                      <a:ext cx="826517" cy="716314"/>
                    </a:xfrm>
                    <a:prstGeom prst="rect">
                      <a:avLst/>
                    </a:prstGeom>
                  </am3d:spPr>
                  <am3d:camera>
                    <am3d:pos x="0" y="0" z="59997874"/>
                    <am3d:up dx="0" dy="36000000" dz="0"/>
                    <am3d:lookAt x="0" y="0" z="0"/>
                    <am3d:perspective fov="2700000"/>
                  </am3d:camera>
                  <am3d:trans>
                    <am3d:meterPerModelUnit n="15998767" d="1000000"/>
                    <am3d:preTrans dx="0" dy="-13846955" dz="7714554"/>
                    <am3d:scale>
                      <am3d:sx n="1000000" d="1000000"/>
                      <am3d:sy n="1000000" d="1000000"/>
                      <am3d:sz n="1000000" d="1000000"/>
                    </am3d:scale>
                    <am3d:rot ax="277438" ay="2850440" az="204780"/>
                    <am3d:postTrans dx="0" dy="0" dz="0"/>
                  </am3d:trans>
                  <am3d:raster rName="Office3DRenderer" rVer="16.0.8326">
                    <am3d:blip r:embed="rId14"/>
                  </am3d:raster>
                  <am3d:objViewport viewportSz="1091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Angel Fish 2">
                <a:extLst>
                  <a:ext uri="{FF2B5EF4-FFF2-40B4-BE49-F238E27FC236}">
                    <a16:creationId xmlns:a16="http://schemas.microsoft.com/office/drawing/2014/main" id="{F9E530B7-EF3C-506D-BB49-7AEA145CC72A}"/>
                  </a:ext>
                </a:extLst>
              </p:cNvPr>
              <p:cNvPicPr>
                <a:picLocks noGrp="1" noRot="1" noChangeAspect="1" noMove="1" noResize="1" noEditPoints="1" noAdjustHandles="1" noChangeArrowheads="1" noChangeShapeType="1" noCrop="1"/>
              </p:cNvPicPr>
              <p:nvPr/>
            </p:nvPicPr>
            <p:blipFill>
              <a:blip r:embed="rId14"/>
              <a:stretch>
                <a:fillRect/>
              </a:stretch>
            </p:blipFill>
            <p:spPr>
              <a:xfrm rot="21371583">
                <a:off x="10949652" y="4831121"/>
                <a:ext cx="826517" cy="716314"/>
              </a:xfrm>
              <a:prstGeom prst="rect">
                <a:avLst/>
              </a:prstGeom>
            </p:spPr>
          </p:pic>
        </mc:Fallback>
      </mc:AlternateContent>
      <p:sp>
        <p:nvSpPr>
          <p:cNvPr id="15" name="TextBox 14">
            <a:extLst>
              <a:ext uri="{FF2B5EF4-FFF2-40B4-BE49-F238E27FC236}">
                <a16:creationId xmlns:a16="http://schemas.microsoft.com/office/drawing/2014/main" id="{EAAAE175-EAF8-4BDC-B4EA-ECA4FF10166E}"/>
              </a:ext>
            </a:extLst>
          </p:cNvPr>
          <p:cNvSpPr txBox="1"/>
          <p:nvPr/>
        </p:nvSpPr>
        <p:spPr>
          <a:xfrm>
            <a:off x="519312" y="1148719"/>
            <a:ext cx="6110424" cy="4524315"/>
          </a:xfrm>
          <a:prstGeom prst="rect">
            <a:avLst/>
          </a:prstGeom>
          <a:noFill/>
        </p:spPr>
        <p:txBody>
          <a:bodyPr wrap="square">
            <a:spAutoFit/>
          </a:bodyPr>
          <a:lstStyle/>
          <a:p>
            <a:pPr>
              <a:buFont typeface="Arial" panose="020B0604020202020204" pitchFamily="34" charset="0"/>
              <a:buChar char="•"/>
            </a:pPr>
            <a:r>
              <a:rPr lang="en-US" b="1" dirty="0"/>
              <a:t>Cost Efficiency</a:t>
            </a:r>
            <a:endParaRPr lang="en-US" dirty="0"/>
          </a:p>
          <a:p>
            <a:pPr marL="742950" lvl="1" indent="-285750">
              <a:buFont typeface="Arial" panose="020B0604020202020204" pitchFamily="34" charset="0"/>
              <a:buChar char="•"/>
            </a:pPr>
            <a:r>
              <a:rPr lang="en-US" dirty="0"/>
              <a:t>Reduces infrastructure costs by hosting multiple sessions on a single virtual machine.</a:t>
            </a:r>
          </a:p>
          <a:p>
            <a:pPr>
              <a:buFont typeface="Arial" panose="020B0604020202020204" pitchFamily="34" charset="0"/>
              <a:buChar char="•"/>
            </a:pPr>
            <a:r>
              <a:rPr lang="en-US" b="1" dirty="0"/>
              <a:t>Scalability for Large Teams</a:t>
            </a:r>
            <a:endParaRPr lang="en-US" dirty="0"/>
          </a:p>
          <a:p>
            <a:pPr marL="742950" lvl="1" indent="-285750">
              <a:buFont typeface="Arial" panose="020B0604020202020204" pitchFamily="34" charset="0"/>
              <a:buChar char="•"/>
            </a:pPr>
            <a:r>
              <a:rPr lang="en-US" dirty="0"/>
              <a:t>Supports a larger number of users without needing a corresponding increase in hardware resources.</a:t>
            </a:r>
          </a:p>
          <a:p>
            <a:pPr>
              <a:buFont typeface="Arial" panose="020B0604020202020204" pitchFamily="34" charset="0"/>
              <a:buChar char="•"/>
            </a:pPr>
            <a:r>
              <a:rPr lang="en-US" b="1" dirty="0"/>
              <a:t>Optimized Resource Utilization</a:t>
            </a:r>
            <a:endParaRPr lang="en-US" dirty="0"/>
          </a:p>
          <a:p>
            <a:pPr marL="742950" lvl="1" indent="-285750">
              <a:buFont typeface="Arial" panose="020B0604020202020204" pitchFamily="34" charset="0"/>
              <a:buChar char="•"/>
            </a:pPr>
            <a:r>
              <a:rPr lang="en-US" dirty="0"/>
              <a:t>Maximizes hardware utilization by balancing user demand and resource allocation.</a:t>
            </a:r>
          </a:p>
          <a:p>
            <a:pPr>
              <a:buFont typeface="Arial" panose="020B0604020202020204" pitchFamily="34" charset="0"/>
              <a:buChar char="•"/>
            </a:pPr>
            <a:r>
              <a:rPr lang="en-US" b="1" dirty="0"/>
              <a:t>Simplified Management</a:t>
            </a:r>
            <a:endParaRPr lang="en-US" dirty="0"/>
          </a:p>
          <a:p>
            <a:pPr marL="742950" lvl="1" indent="-285750">
              <a:buFont typeface="Arial" panose="020B0604020202020204" pitchFamily="34" charset="0"/>
              <a:buChar char="•"/>
            </a:pPr>
            <a:r>
              <a:rPr lang="en-US" dirty="0"/>
              <a:t>Reduces complexity by allowing IT to manage fewer virtual machines.</a:t>
            </a:r>
          </a:p>
          <a:p>
            <a:pPr>
              <a:buFont typeface="Arial" panose="020B0604020202020204" pitchFamily="34" charset="0"/>
              <a:buChar char="•"/>
            </a:pPr>
            <a:r>
              <a:rPr lang="en-US" b="1" dirty="0"/>
              <a:t>Enhanced Performance for Microsoft 365 Apps</a:t>
            </a:r>
            <a:endParaRPr lang="en-US" dirty="0"/>
          </a:p>
          <a:p>
            <a:pPr marL="742950" lvl="1" indent="-285750">
              <a:buFont typeface="Arial" panose="020B0604020202020204" pitchFamily="34" charset="0"/>
              <a:buChar char="•"/>
            </a:pPr>
            <a:r>
              <a:rPr lang="en-US" dirty="0"/>
              <a:t>Allows multiple users to work seamlessly with Microsoft 365 apps, even in high-demand environments.</a:t>
            </a:r>
          </a:p>
        </p:txBody>
      </p:sp>
      <p:sp>
        <p:nvSpPr>
          <p:cNvPr id="3" name="Slide Number Placeholder 3">
            <a:extLst>
              <a:ext uri="{FF2B5EF4-FFF2-40B4-BE49-F238E27FC236}">
                <a16:creationId xmlns:a16="http://schemas.microsoft.com/office/drawing/2014/main" id="{CA124C9A-6BE9-8894-B6B3-0CEFA2D7E8D3}"/>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23</a:t>
            </a:fld>
            <a:endParaRPr lang="en-US" dirty="0">
              <a:solidFill>
                <a:srgbClr val="D1282E"/>
              </a:solidFill>
            </a:endParaRPr>
          </a:p>
        </p:txBody>
      </p:sp>
    </p:spTree>
    <p:extLst>
      <p:ext uri="{BB962C8B-B14F-4D97-AF65-F5344CB8AC3E}">
        <p14:creationId xmlns:p14="http://schemas.microsoft.com/office/powerpoint/2010/main" val="7426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40967"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D573-AF28-8D10-CC89-A00780E15937}"/>
              </a:ext>
            </a:extLst>
          </p:cNvPr>
          <p:cNvSpPr>
            <a:spLocks noGrp="1"/>
          </p:cNvSpPr>
          <p:nvPr>
            <p:ph type="title"/>
          </p:nvPr>
        </p:nvSpPr>
        <p:spPr>
          <a:xfrm>
            <a:off x="609600" y="152718"/>
            <a:ext cx="8013405" cy="729784"/>
          </a:xfrm>
        </p:spPr>
        <p:txBody>
          <a:bodyPr/>
          <a:lstStyle/>
          <a:p>
            <a:r>
              <a:rPr lang="en-US" dirty="0"/>
              <a:t>Use Cases</a:t>
            </a:r>
          </a:p>
        </p:txBody>
      </p:sp>
      <p:sp>
        <p:nvSpPr>
          <p:cNvPr id="3" name="Text Placeholder 2">
            <a:extLst>
              <a:ext uri="{FF2B5EF4-FFF2-40B4-BE49-F238E27FC236}">
                <a16:creationId xmlns:a16="http://schemas.microsoft.com/office/drawing/2014/main" id="{9D5BB475-12A4-1AAB-52E6-085B2FC448AF}"/>
              </a:ext>
            </a:extLst>
          </p:cNvPr>
          <p:cNvSpPr>
            <a:spLocks noGrp="1"/>
          </p:cNvSpPr>
          <p:nvPr>
            <p:ph idx="1"/>
          </p:nvPr>
        </p:nvSpPr>
        <p:spPr>
          <a:xfrm>
            <a:off x="609600" y="1073150"/>
            <a:ext cx="5768051" cy="5053013"/>
          </a:xfrm>
        </p:spPr>
        <p:txBody>
          <a:bodyPr>
            <a:normAutofit/>
          </a:bodyPr>
          <a:lstStyle/>
          <a:p>
            <a:r>
              <a:rPr lang="en-US" b="1" dirty="0"/>
              <a:t>Remote Work and Flexibility</a:t>
            </a:r>
            <a:endParaRPr lang="en-US" dirty="0"/>
          </a:p>
          <a:p>
            <a:pPr marL="742950" lvl="1" indent="-285750">
              <a:buFont typeface="Arial" panose="020B0604020202020204" pitchFamily="34" charset="0"/>
              <a:buChar char="•"/>
            </a:pPr>
            <a:r>
              <a:rPr lang="en-US" dirty="0"/>
              <a:t>Supports remote employees with secure access to company resources from anywhere.</a:t>
            </a:r>
          </a:p>
          <a:p>
            <a:r>
              <a:rPr lang="en-US" b="1" dirty="0"/>
              <a:t>Temporary Workforce Solutions</a:t>
            </a:r>
            <a:endParaRPr lang="en-US" dirty="0"/>
          </a:p>
          <a:p>
            <a:pPr marL="742950" lvl="1" indent="-285750">
              <a:buFont typeface="Arial" panose="020B0604020202020204" pitchFamily="34" charset="0"/>
              <a:buChar char="•"/>
            </a:pPr>
            <a:r>
              <a:rPr lang="en-US" dirty="0"/>
              <a:t>Ideal for onboarding temporary staff or contractors without requiring extensive hardware investment.</a:t>
            </a:r>
          </a:p>
          <a:p>
            <a:r>
              <a:rPr lang="en-US" b="1" dirty="0"/>
              <a:t>Disaster Recovery and Continuity</a:t>
            </a:r>
            <a:endParaRPr lang="en-US" dirty="0"/>
          </a:p>
          <a:p>
            <a:pPr marL="742950" lvl="1" indent="-285750">
              <a:buFont typeface="Arial" panose="020B0604020202020204" pitchFamily="34" charset="0"/>
              <a:buChar char="•"/>
            </a:pPr>
            <a:r>
              <a:rPr lang="en-US" dirty="0"/>
              <a:t>Provides access to critical applications during disruptions, ensuring business continuity.</a:t>
            </a:r>
          </a:p>
          <a:p>
            <a:r>
              <a:rPr lang="en-US" b="1" dirty="0"/>
              <a:t>Development and Testing Environments</a:t>
            </a:r>
            <a:endParaRPr lang="en-US" dirty="0"/>
          </a:p>
          <a:p>
            <a:pPr marL="742950" lvl="1" indent="-285750">
              <a:buFont typeface="Arial" panose="020B0604020202020204" pitchFamily="34" charset="0"/>
              <a:buChar char="•"/>
            </a:pPr>
            <a:r>
              <a:rPr lang="en-US" dirty="0"/>
              <a:t>Enables isolated environments for developers to test and deploy software without affecting production.</a:t>
            </a:r>
          </a:p>
          <a:p>
            <a:r>
              <a:rPr lang="en-US" b="1" dirty="0"/>
              <a:t>Compliance and Security Needs</a:t>
            </a:r>
            <a:endParaRPr lang="en-US" dirty="0"/>
          </a:p>
          <a:p>
            <a:pPr marL="742950" lvl="1" indent="-285750">
              <a:buFont typeface="Arial" panose="020B0604020202020204" pitchFamily="34" charset="0"/>
              <a:buChar char="•"/>
            </a:pPr>
            <a:r>
              <a:rPr lang="en-US" dirty="0"/>
              <a:t>Ensures secure access with compliance-aligned infrastructure, essential for highly regulated industries like finance.</a:t>
            </a:r>
          </a:p>
        </p:txBody>
      </p:sp>
      <p:pic>
        <p:nvPicPr>
          <p:cNvPr id="6" name="Picture 5" descr="Cloud computing network">
            <a:extLst>
              <a:ext uri="{FF2B5EF4-FFF2-40B4-BE49-F238E27FC236}">
                <a16:creationId xmlns:a16="http://schemas.microsoft.com/office/drawing/2014/main" id="{301B112B-95FF-B5F9-CBBC-A91B1009480B}"/>
              </a:ext>
            </a:extLst>
          </p:cNvPr>
          <p:cNvPicPr>
            <a:picLocks noChangeAspect="1"/>
          </p:cNvPicPr>
          <p:nvPr/>
        </p:nvPicPr>
        <p:blipFill>
          <a:blip r:embed="rId3"/>
          <a:stretch>
            <a:fillRect/>
          </a:stretch>
        </p:blipFill>
        <p:spPr>
          <a:xfrm>
            <a:off x="6609143" y="2351559"/>
            <a:ext cx="4992799" cy="2808450"/>
          </a:xfrm>
          <a:prstGeom prst="rect">
            <a:avLst/>
          </a:prstGeom>
        </p:spPr>
      </p:pic>
      <p:sp>
        <p:nvSpPr>
          <p:cNvPr id="4" name="Slide Number Placeholder 3">
            <a:extLst>
              <a:ext uri="{FF2B5EF4-FFF2-40B4-BE49-F238E27FC236}">
                <a16:creationId xmlns:a16="http://schemas.microsoft.com/office/drawing/2014/main" id="{227A5139-235C-B81A-B437-FD5A1465DDD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24</a:t>
            </a:fld>
            <a:endParaRPr lang="en-US" dirty="0">
              <a:solidFill>
                <a:srgbClr val="D1282E"/>
              </a:solidFill>
            </a:endParaRPr>
          </a:p>
        </p:txBody>
      </p:sp>
    </p:spTree>
    <p:extLst>
      <p:ext uri="{BB962C8B-B14F-4D97-AF65-F5344CB8AC3E}">
        <p14:creationId xmlns:p14="http://schemas.microsoft.com/office/powerpoint/2010/main" val="300664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F91-ED7B-4FDD-93A9-146E26A1C6D4}"/>
              </a:ext>
            </a:extLst>
          </p:cNvPr>
          <p:cNvSpPr>
            <a:spLocks noGrp="1"/>
          </p:cNvSpPr>
          <p:nvPr>
            <p:ph type="title"/>
          </p:nvPr>
        </p:nvSpPr>
        <p:spPr>
          <a:xfrm>
            <a:off x="609600" y="152718"/>
            <a:ext cx="8013405" cy="729784"/>
          </a:xfrm>
        </p:spPr>
        <p:txBody>
          <a:bodyPr anchor="b">
            <a:normAutofit fontScale="90000"/>
          </a:bodyPr>
          <a:lstStyle/>
          <a:p>
            <a:r>
              <a:rPr lang="en-US" dirty="0"/>
              <a:t>Azure Virtual Desktop Minimum Requirements</a:t>
            </a:r>
          </a:p>
        </p:txBody>
      </p:sp>
      <p:sp>
        <p:nvSpPr>
          <p:cNvPr id="3" name="Content Placeholder 2">
            <a:extLst>
              <a:ext uri="{FF2B5EF4-FFF2-40B4-BE49-F238E27FC236}">
                <a16:creationId xmlns:a16="http://schemas.microsoft.com/office/drawing/2014/main" id="{B4313BF2-6D87-4839-81FB-1F081C44A29D}"/>
              </a:ext>
            </a:extLst>
          </p:cNvPr>
          <p:cNvSpPr>
            <a:spLocks noGrp="1"/>
          </p:cNvSpPr>
          <p:nvPr>
            <p:ph idx="1"/>
          </p:nvPr>
        </p:nvSpPr>
        <p:spPr>
          <a:xfrm>
            <a:off x="4132161" y="1073150"/>
            <a:ext cx="7025833" cy="5053013"/>
          </a:xfrm>
        </p:spPr>
        <p:txBody>
          <a:bodyPr anchor="ctr">
            <a:normAutofit lnSpcReduction="10000"/>
          </a:bodyPr>
          <a:lstStyle/>
          <a:p>
            <a:r>
              <a:rPr lang="en-US" b="1" dirty="0"/>
              <a:t>Azure Subscription and AD Connection</a:t>
            </a:r>
            <a:endParaRPr lang="en-US" dirty="0"/>
          </a:p>
          <a:p>
            <a:pPr marL="742950" lvl="1" indent="-285750">
              <a:buFont typeface="Arial" panose="020B0604020202020204" pitchFamily="34" charset="0"/>
              <a:buChar char="•"/>
            </a:pPr>
            <a:r>
              <a:rPr lang="en-US" dirty="0"/>
              <a:t>Ensure Azure subscription is linked to Azure AD Tenant and accessible by a GA account for deployment.</a:t>
            </a:r>
          </a:p>
          <a:p>
            <a:r>
              <a:rPr lang="en-US" b="1" dirty="0"/>
              <a:t>AD Domain &amp; Sync Requirements</a:t>
            </a:r>
            <a:endParaRPr lang="en-US" dirty="0"/>
          </a:p>
          <a:p>
            <a:pPr marL="742950" lvl="1" indent="-285750">
              <a:buFont typeface="Arial" panose="020B0604020202020204" pitchFamily="34" charset="0"/>
              <a:buChar char="•"/>
            </a:pPr>
            <a:r>
              <a:rPr lang="en-US" dirty="0"/>
              <a:t>Active Directory domain with AD Connect syncing users to Azure AD.</a:t>
            </a:r>
          </a:p>
          <a:p>
            <a:pPr marL="742950" lvl="1" indent="-285750">
              <a:buFont typeface="Arial" panose="020B0604020202020204" pitchFamily="34" charset="0"/>
              <a:buChar char="•"/>
            </a:pPr>
            <a:r>
              <a:rPr lang="en-US" dirty="0"/>
              <a:t>Domain Admin or user with rights for domain join.</a:t>
            </a:r>
          </a:p>
          <a:p>
            <a:r>
              <a:rPr lang="en-US" b="1" dirty="0"/>
              <a:t>Network Configuration</a:t>
            </a:r>
            <a:endParaRPr lang="en-US" dirty="0"/>
          </a:p>
          <a:p>
            <a:pPr marL="742950" lvl="1" indent="-285750">
              <a:buFont typeface="Arial" panose="020B0604020202020204" pitchFamily="34" charset="0"/>
              <a:buChar char="•"/>
            </a:pPr>
            <a:r>
              <a:rPr lang="en-US" dirty="0"/>
              <a:t>VNET(s) set up, with VPN or Express Route as needed for on-prem access.</a:t>
            </a:r>
          </a:p>
          <a:p>
            <a:pPr marL="742950" lvl="1" indent="-285750">
              <a:buFont typeface="Arial" panose="020B0604020202020204" pitchFamily="34" charset="0"/>
              <a:buChar char="•"/>
            </a:pPr>
            <a:r>
              <a:rPr lang="en-US" dirty="0"/>
              <a:t>Domain Controller line-of-sight: ideally located in Azure near AVD Hosts; on-prem options introduce latency.</a:t>
            </a:r>
          </a:p>
          <a:p>
            <a:r>
              <a:rPr lang="en-US" b="1" dirty="0"/>
              <a:t>File Share for User Profiles</a:t>
            </a:r>
            <a:endParaRPr lang="en-US" dirty="0"/>
          </a:p>
          <a:p>
            <a:pPr marL="742950" lvl="1" indent="-285750">
              <a:buFont typeface="Arial" panose="020B0604020202020204" pitchFamily="34" charset="0"/>
              <a:buChar char="•"/>
            </a:pPr>
            <a:r>
              <a:rPr lang="en-US" dirty="0"/>
              <a:t>SMB File Share for </a:t>
            </a:r>
            <a:r>
              <a:rPr lang="en-US" dirty="0" err="1"/>
              <a:t>FSLogix</a:t>
            </a:r>
            <a:r>
              <a:rPr lang="en-US" dirty="0"/>
              <a:t>: Use S2D Cluster, Azure Files, or ANF.</a:t>
            </a:r>
          </a:p>
          <a:p>
            <a:r>
              <a:rPr lang="en-US" b="1" dirty="0"/>
              <a:t>Licensing Compliance</a:t>
            </a:r>
            <a:endParaRPr lang="en-US" dirty="0"/>
          </a:p>
          <a:p>
            <a:pPr marL="742950" lvl="1" indent="-285750">
              <a:buFont typeface="Arial" panose="020B0604020202020204" pitchFamily="34" charset="0"/>
              <a:buChar char="•"/>
            </a:pPr>
            <a:r>
              <a:rPr lang="en-US" dirty="0"/>
              <a:t>Confirm eligibility of Windows and Microsoft 365 licenses for AVD access.</a:t>
            </a:r>
          </a:p>
          <a:p>
            <a:r>
              <a:rPr lang="en-US" b="1" dirty="0"/>
              <a:t>MFA and Conditional Access</a:t>
            </a:r>
            <a:endParaRPr lang="en-US" dirty="0"/>
          </a:p>
          <a:p>
            <a:pPr marL="742950" lvl="1" indent="-285750">
              <a:buFont typeface="Arial" panose="020B0604020202020204" pitchFamily="34" charset="0"/>
              <a:buChar char="•"/>
            </a:pPr>
            <a:r>
              <a:rPr lang="en-US" dirty="0"/>
              <a:t>Recommended for enhanced security (though not mandatory).</a:t>
            </a:r>
          </a:p>
        </p:txBody>
      </p:sp>
      <p:pic>
        <p:nvPicPr>
          <p:cNvPr id="5" name="Picture 4" descr="A clipboard with a pencil and check marks&#10;&#10;Description automatically generated">
            <a:extLst>
              <a:ext uri="{FF2B5EF4-FFF2-40B4-BE49-F238E27FC236}">
                <a16:creationId xmlns:a16="http://schemas.microsoft.com/office/drawing/2014/main" id="{088A6175-0030-82FF-2CAB-A953C93B7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731" y="1417811"/>
            <a:ext cx="3912157" cy="4216696"/>
          </a:xfrm>
          <a:prstGeom prst="rect">
            <a:avLst/>
          </a:prstGeom>
        </p:spPr>
      </p:pic>
      <p:sp>
        <p:nvSpPr>
          <p:cNvPr id="4" name="Slide Number Placeholder 3">
            <a:extLst>
              <a:ext uri="{FF2B5EF4-FFF2-40B4-BE49-F238E27FC236}">
                <a16:creationId xmlns:a16="http://schemas.microsoft.com/office/drawing/2014/main" id="{881C1152-6B79-6D28-B45E-766CEB592FF7}"/>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25</a:t>
            </a:fld>
            <a:endParaRPr lang="en-US" dirty="0">
              <a:solidFill>
                <a:srgbClr val="D1282E"/>
              </a:solidFill>
            </a:endParaRPr>
          </a:p>
        </p:txBody>
      </p:sp>
    </p:spTree>
    <p:extLst>
      <p:ext uri="{BB962C8B-B14F-4D97-AF65-F5344CB8AC3E}">
        <p14:creationId xmlns:p14="http://schemas.microsoft.com/office/powerpoint/2010/main" val="190323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Windows PC" descr="A desktop computer sitting on a table&#10;&#10;Description generated with very high confidence">
            <a:extLst>
              <a:ext uri="{FF2B5EF4-FFF2-40B4-BE49-F238E27FC236}">
                <a16:creationId xmlns:a16="http://schemas.microsoft.com/office/drawing/2014/main" id="{4D4C7ADA-5D58-47A9-9296-B2D21D1896F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0" y="487"/>
            <a:ext cx="12031544" cy="6857514"/>
          </a:xfrm>
          <a:prstGeom prst="rect">
            <a:avLst/>
          </a:prstGeom>
        </p:spPr>
      </p:pic>
      <p:sp>
        <p:nvSpPr>
          <p:cNvPr id="16" name="Lightest Grey Panel">
            <a:extLst>
              <a:ext uri="{FF2B5EF4-FFF2-40B4-BE49-F238E27FC236}">
                <a16:creationId xmlns:a16="http://schemas.microsoft.com/office/drawing/2014/main" id="{13043EA5-13C3-47CF-9505-1A953747D445}"/>
              </a:ext>
            </a:extLst>
          </p:cNvPr>
          <p:cNvSpPr/>
          <p:nvPr/>
        </p:nvSpPr>
        <p:spPr bwMode="auto">
          <a:xfrm>
            <a:off x="2" y="487"/>
            <a:ext cx="9277996" cy="6857027"/>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18" name="White Panel">
            <a:extLst>
              <a:ext uri="{FF2B5EF4-FFF2-40B4-BE49-F238E27FC236}">
                <a16:creationId xmlns:a16="http://schemas.microsoft.com/office/drawing/2014/main" id="{FB1E2C44-B206-49FE-BB87-9FC35C94BAAF}"/>
              </a:ext>
            </a:extLst>
          </p:cNvPr>
          <p:cNvSpPr/>
          <p:nvPr/>
        </p:nvSpPr>
        <p:spPr bwMode="auto">
          <a:xfrm>
            <a:off x="2" y="0"/>
            <a:ext cx="7126576" cy="6857027"/>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endParaRPr>
          </a:p>
        </p:txBody>
      </p:sp>
      <p:sp>
        <p:nvSpPr>
          <p:cNvPr id="17" name="Ligh Grey Panel">
            <a:extLst>
              <a:ext uri="{FF2B5EF4-FFF2-40B4-BE49-F238E27FC236}">
                <a16:creationId xmlns:a16="http://schemas.microsoft.com/office/drawing/2014/main" id="{C599A221-5706-4C6F-8482-391D78380643}"/>
              </a:ext>
            </a:extLst>
          </p:cNvPr>
          <p:cNvSpPr/>
          <p:nvPr/>
        </p:nvSpPr>
        <p:spPr bwMode="auto">
          <a:xfrm>
            <a:off x="799" y="-487"/>
            <a:ext cx="8202286" cy="6857027"/>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sp>
        <p:nvSpPr>
          <p:cNvPr id="23" name="VMs Text">
            <a:extLst>
              <a:ext uri="{FF2B5EF4-FFF2-40B4-BE49-F238E27FC236}">
                <a16:creationId xmlns:a16="http://schemas.microsoft.com/office/drawing/2014/main" id="{304812D2-AD80-46DB-BE2A-27CEF57BF6FF}"/>
              </a:ext>
            </a:extLst>
          </p:cNvPr>
          <p:cNvSpPr txBox="1">
            <a:spLocks/>
          </p:cNvSpPr>
          <p:nvPr/>
        </p:nvSpPr>
        <p:spPr>
          <a:xfrm>
            <a:off x="940157" y="5135815"/>
            <a:ext cx="5669575" cy="580276"/>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2353"/>
              </a:spcBef>
              <a:spcAft>
                <a:spcPts val="0"/>
              </a:spcAft>
              <a:buClrTx/>
              <a:buSzPct val="90000"/>
              <a:buFont typeface="Wingdings" panose="05000000000000000000" pitchFamily="2" charset="2"/>
              <a:buNone/>
              <a:tabLst/>
              <a:defRPr/>
            </a:pPr>
            <a:r>
              <a:rPr kumimoji="0" lang="en-US" sz="1765" b="0" i="0" u="sng" strike="noStrike" kern="1200" cap="none" spc="-10" normalizeH="0" baseline="0" noProof="0" dirty="0">
                <a:ln>
                  <a:noFill/>
                </a:ln>
                <a:solidFill>
                  <a:prstClr val="black"/>
                </a:solidFill>
                <a:effectLst/>
                <a:uLnTx/>
                <a:uFillTx/>
                <a:latin typeface="Aptos" panose="02110004020202020204"/>
                <a:ea typeface="+mn-ea"/>
                <a:cs typeface="+mn-cs"/>
              </a:rPr>
              <a:t>VMs in customer’s Azure subscription</a:t>
            </a:r>
          </a:p>
        </p:txBody>
      </p:sp>
      <p:sp>
        <p:nvSpPr>
          <p:cNvPr id="13" name="Slide Bullets">
            <a:extLst>
              <a:ext uri="{FF2B5EF4-FFF2-40B4-BE49-F238E27FC236}">
                <a16:creationId xmlns:a16="http://schemas.microsoft.com/office/drawing/2014/main" id="{63BB1403-893C-D44F-AECF-DC651DCD9167}"/>
              </a:ext>
            </a:extLst>
          </p:cNvPr>
          <p:cNvSpPr>
            <a:spLocks noGrp="1"/>
          </p:cNvSpPr>
          <p:nvPr>
            <p:ph idx="1"/>
          </p:nvPr>
        </p:nvSpPr>
        <p:spPr>
          <a:xfrm>
            <a:off x="609600" y="1073889"/>
            <a:ext cx="10160000" cy="5052276"/>
          </a:xfrm>
        </p:spPr>
        <p:txBody>
          <a:bodyPr/>
          <a:lstStyle/>
          <a:p>
            <a:r>
              <a:rPr lang="en-US" dirty="0"/>
              <a:t>Windows 10 Enterprise Multi-Session</a:t>
            </a:r>
          </a:p>
          <a:p>
            <a:pPr lvl="1"/>
            <a:r>
              <a:rPr lang="en-US" dirty="0"/>
              <a:t>Enables multiple users to share a single virtual machine, optimized for AVD.</a:t>
            </a:r>
          </a:p>
          <a:p>
            <a:r>
              <a:rPr lang="en-US" dirty="0"/>
              <a:t>Windows 10 Enterprise and Windows 11 Enterprise</a:t>
            </a:r>
          </a:p>
          <a:p>
            <a:pPr lvl="1"/>
            <a:r>
              <a:rPr lang="en-US" dirty="0"/>
              <a:t>Single-user desktops, commonly used for personalized virtual desktops.</a:t>
            </a:r>
          </a:p>
          <a:p>
            <a:r>
              <a:rPr lang="en-US" dirty="0"/>
              <a:t>Windows Server 2012 R2 and Later</a:t>
            </a:r>
          </a:p>
          <a:p>
            <a:pPr lvl="1"/>
            <a:r>
              <a:rPr lang="en-US" dirty="0"/>
              <a:t>Supports multi-user sessions; ideal for server-based applications.</a:t>
            </a:r>
          </a:p>
          <a:p>
            <a:r>
              <a:rPr lang="en-US" dirty="0"/>
              <a:t>Linux Distributions (Limited Support)</a:t>
            </a:r>
          </a:p>
          <a:p>
            <a:pPr lvl="1"/>
            <a:r>
              <a:rPr lang="en-US" dirty="0"/>
              <a:t>AVD provides limited support for specific Linux distributions for specialized workloads.</a:t>
            </a:r>
          </a:p>
        </p:txBody>
      </p:sp>
      <p:sp>
        <p:nvSpPr>
          <p:cNvPr id="3" name="Title">
            <a:extLst>
              <a:ext uri="{FF2B5EF4-FFF2-40B4-BE49-F238E27FC236}">
                <a16:creationId xmlns:a16="http://schemas.microsoft.com/office/drawing/2014/main" id="{524544A3-374B-49B5-965E-28B9E6C41B3B}"/>
              </a:ext>
            </a:extLst>
          </p:cNvPr>
          <p:cNvSpPr>
            <a:spLocks noGrp="1"/>
          </p:cNvSpPr>
          <p:nvPr>
            <p:ph type="title"/>
          </p:nvPr>
        </p:nvSpPr>
        <p:spPr>
          <a:xfrm>
            <a:off x="609600" y="152718"/>
            <a:ext cx="8013405" cy="729784"/>
          </a:xfrm>
        </p:spPr>
        <p:txBody>
          <a:bodyPr/>
          <a:lstStyle/>
          <a:p>
            <a:r>
              <a:rPr lang="en-US"/>
              <a:t>Supported OS</a:t>
            </a:r>
            <a:endParaRPr lang="en-IN" dirty="0"/>
          </a:p>
        </p:txBody>
      </p:sp>
      <p:sp>
        <p:nvSpPr>
          <p:cNvPr id="5" name="Slide Number Placeholder 3">
            <a:extLst>
              <a:ext uri="{FF2B5EF4-FFF2-40B4-BE49-F238E27FC236}">
                <a16:creationId xmlns:a16="http://schemas.microsoft.com/office/drawing/2014/main" id="{2523105E-9FF5-F4B5-A4B6-34E5B86984E2}"/>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26</a:t>
            </a:fld>
            <a:endParaRPr lang="en-US" dirty="0">
              <a:solidFill>
                <a:srgbClr val="D1282E"/>
              </a:solidFill>
            </a:endParaRPr>
          </a:p>
        </p:txBody>
      </p:sp>
    </p:spTree>
    <p:extLst>
      <p:ext uri="{BB962C8B-B14F-4D97-AF65-F5344CB8AC3E}">
        <p14:creationId xmlns:p14="http://schemas.microsoft.com/office/powerpoint/2010/main" val="426209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New In Windows Virtual Desktop September 2020 | Ervik.as">
            <a:extLst>
              <a:ext uri="{FF2B5EF4-FFF2-40B4-BE49-F238E27FC236}">
                <a16:creationId xmlns:a16="http://schemas.microsoft.com/office/drawing/2014/main" id="{E875035C-EEF1-336F-4A43-1CA957943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11911" b="-2"/>
          <a:stretch/>
        </p:blipFill>
        <p:spPr bwMode="auto">
          <a:xfrm>
            <a:off x="3523853" y="497"/>
            <a:ext cx="8667283" cy="6857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6069AF-5FB8-C21A-3B5E-3E6B2BBEB881}"/>
              </a:ext>
            </a:extLst>
          </p:cNvPr>
          <p:cNvSpPr>
            <a:spLocks noGrp="1"/>
          </p:cNvSpPr>
          <p:nvPr>
            <p:ph type="ctrTitle"/>
          </p:nvPr>
        </p:nvSpPr>
        <p:spPr>
          <a:xfrm>
            <a:off x="478778" y="1122690"/>
            <a:ext cx="6257688" cy="2306310"/>
          </a:xfrm>
        </p:spPr>
        <p:txBody>
          <a:bodyPr anchor="b">
            <a:normAutofit/>
          </a:bodyPr>
          <a:lstStyle/>
          <a:p>
            <a:pPr algn="l"/>
            <a:r>
              <a:rPr lang="en-US" sz="4313" dirty="0"/>
              <a:t>AVD:</a:t>
            </a:r>
            <a:br>
              <a:rPr lang="en-US" sz="4313" dirty="0"/>
            </a:br>
            <a:r>
              <a:rPr lang="en-US" sz="4313" dirty="0"/>
              <a:t>User Experience Walkthrough</a:t>
            </a:r>
            <a:endParaRPr lang="en-US" sz="4800" dirty="0"/>
          </a:p>
        </p:txBody>
      </p:sp>
      <p:sp>
        <p:nvSpPr>
          <p:cNvPr id="3" name="Slide Number Placeholder 3">
            <a:extLst>
              <a:ext uri="{FF2B5EF4-FFF2-40B4-BE49-F238E27FC236}">
                <a16:creationId xmlns:a16="http://schemas.microsoft.com/office/drawing/2014/main" id="{E8848C8C-DA53-705E-8743-38BF3AEE6495}"/>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27</a:t>
            </a:fld>
            <a:endParaRPr lang="en-US" dirty="0">
              <a:solidFill>
                <a:srgbClr val="D1282E"/>
              </a:solidFill>
            </a:endParaRPr>
          </a:p>
        </p:txBody>
      </p:sp>
    </p:spTree>
    <p:extLst>
      <p:ext uri="{BB962C8B-B14F-4D97-AF65-F5344CB8AC3E}">
        <p14:creationId xmlns:p14="http://schemas.microsoft.com/office/powerpoint/2010/main" val="133643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554A-241B-3632-1886-FDF2E7229A06}"/>
              </a:ext>
            </a:extLst>
          </p:cNvPr>
          <p:cNvSpPr>
            <a:spLocks noGrp="1"/>
          </p:cNvSpPr>
          <p:nvPr>
            <p:ph type="title"/>
          </p:nvPr>
        </p:nvSpPr>
        <p:spPr>
          <a:xfrm>
            <a:off x="609600" y="152718"/>
            <a:ext cx="9263605" cy="729784"/>
          </a:xfrm>
        </p:spPr>
        <p:txBody>
          <a:bodyPr>
            <a:normAutofit fontScale="90000"/>
          </a:bodyPr>
          <a:lstStyle/>
          <a:p>
            <a:pPr marL="457200" indent="-457200">
              <a:buFont typeface="Wingdings" panose="05000000000000000000" pitchFamily="2" charset="2"/>
              <a:buChar char="v"/>
            </a:pPr>
            <a:r>
              <a:rPr lang="en-US" dirty="0"/>
              <a:t>Artificial Intelligence and Machine Learning overview</a:t>
            </a:r>
          </a:p>
        </p:txBody>
      </p:sp>
      <p:sp>
        <p:nvSpPr>
          <p:cNvPr id="3" name="Content Placeholder 2">
            <a:extLst>
              <a:ext uri="{FF2B5EF4-FFF2-40B4-BE49-F238E27FC236}">
                <a16:creationId xmlns:a16="http://schemas.microsoft.com/office/drawing/2014/main" id="{8EF4133A-EDD1-0382-709C-3C7A91C36E98}"/>
              </a:ext>
            </a:extLst>
          </p:cNvPr>
          <p:cNvSpPr>
            <a:spLocks noGrp="1"/>
          </p:cNvSpPr>
          <p:nvPr>
            <p:ph idx="1"/>
          </p:nvPr>
        </p:nvSpPr>
        <p:spPr/>
        <p:txBody>
          <a:bodyPr/>
          <a:lstStyle/>
          <a:p>
            <a:pPr>
              <a:buFont typeface="Arial" panose="020B0604020202020204" pitchFamily="34" charset="0"/>
              <a:buChar char="•"/>
            </a:pPr>
            <a:r>
              <a:rPr lang="en-US" b="1" dirty="0"/>
              <a:t>What is Artificial Intelligence?</a:t>
            </a:r>
            <a:endParaRPr lang="en-US" dirty="0"/>
          </a:p>
          <a:p>
            <a:pPr>
              <a:buFont typeface="Arial" panose="020B0604020202020204" pitchFamily="34" charset="0"/>
              <a:buChar char="•"/>
            </a:pPr>
            <a:r>
              <a:rPr lang="en-US" b="1" dirty="0"/>
              <a:t>Understanding Machine Learning</a:t>
            </a:r>
            <a:endParaRPr lang="en-US" dirty="0"/>
          </a:p>
          <a:p>
            <a:pPr>
              <a:buFont typeface="Arial" panose="020B0604020202020204" pitchFamily="34" charset="0"/>
              <a:buChar char="•"/>
            </a:pPr>
            <a:r>
              <a:rPr lang="en-US" b="1" dirty="0"/>
              <a:t>Types of Machine Learning</a:t>
            </a:r>
            <a:endParaRPr lang="en-US" dirty="0"/>
          </a:p>
          <a:p>
            <a:pPr>
              <a:buFont typeface="Arial" panose="020B0604020202020204" pitchFamily="34" charset="0"/>
              <a:buChar char="•"/>
            </a:pPr>
            <a:r>
              <a:rPr lang="en-US" b="1" dirty="0"/>
              <a:t>AI and ML in Business</a:t>
            </a:r>
            <a:endParaRPr lang="en-US" dirty="0"/>
          </a:p>
          <a:p>
            <a:pPr>
              <a:buFont typeface="Arial" panose="020B0604020202020204" pitchFamily="34" charset="0"/>
              <a:buChar char="•"/>
            </a:pPr>
            <a:r>
              <a:rPr lang="en-US" b="1" dirty="0"/>
              <a:t>Challenges and Ethical Considerations</a:t>
            </a:r>
            <a:endParaRPr lang="en-US" dirty="0"/>
          </a:p>
        </p:txBody>
      </p:sp>
      <p:sp>
        <p:nvSpPr>
          <p:cNvPr id="4" name="Slide Number Placeholder 3">
            <a:extLst>
              <a:ext uri="{FF2B5EF4-FFF2-40B4-BE49-F238E27FC236}">
                <a16:creationId xmlns:a16="http://schemas.microsoft.com/office/drawing/2014/main" id="{27D6D100-2443-F49B-B02A-815CDEBEF7D3}"/>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28</a:t>
            </a:fld>
            <a:endParaRPr lang="en-US" dirty="0">
              <a:solidFill>
                <a:srgbClr val="D1282E"/>
              </a:solidFill>
            </a:endParaRPr>
          </a:p>
        </p:txBody>
      </p:sp>
    </p:spTree>
    <p:extLst>
      <p:ext uri="{BB962C8B-B14F-4D97-AF65-F5344CB8AC3E}">
        <p14:creationId xmlns:p14="http://schemas.microsoft.com/office/powerpoint/2010/main" val="21937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50-5080-86EB-5960-3BF3D575785A}"/>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46E1AC6-01B9-3FDA-1717-3BB5B59D17A7}"/>
              </a:ext>
            </a:extLst>
          </p:cNvPr>
          <p:cNvSpPr>
            <a:spLocks noGrp="1"/>
          </p:cNvSpPr>
          <p:nvPr>
            <p:ph idx="1"/>
          </p:nvPr>
        </p:nvSpPr>
        <p:spPr>
          <a:xfrm>
            <a:off x="609601" y="1073889"/>
            <a:ext cx="5486400" cy="5052276"/>
          </a:xfrm>
        </p:spPr>
        <p:txBody>
          <a:bodyPr/>
          <a:lstStyle/>
          <a:p>
            <a:r>
              <a:rPr lang="en-US" dirty="0"/>
              <a:t>Defining Artificial Intelligence</a:t>
            </a:r>
          </a:p>
          <a:p>
            <a:pPr marL="742950" lvl="1" indent="-285750">
              <a:buFont typeface="Arial" panose="020B0604020202020204" pitchFamily="34" charset="0"/>
              <a:buChar char="•"/>
            </a:pPr>
            <a:r>
              <a:rPr lang="en-US" dirty="0"/>
              <a:t>AI enables machines to simulate human intelligence, performing tasks that typically require human cognition.</a:t>
            </a:r>
          </a:p>
          <a:p>
            <a:r>
              <a:rPr lang="en-US" dirty="0"/>
              <a:t>Key Characteristics of AI</a:t>
            </a:r>
          </a:p>
          <a:p>
            <a:pPr marL="742950" lvl="1" indent="-285750">
              <a:buFont typeface="Arial" panose="020B0604020202020204" pitchFamily="34" charset="0"/>
              <a:buChar char="•"/>
            </a:pPr>
            <a:r>
              <a:rPr lang="en-US" dirty="0"/>
              <a:t>Includes abilities like perception, learning, reasoning, and decision-making.</a:t>
            </a:r>
          </a:p>
          <a:p>
            <a:r>
              <a:rPr lang="en-US" dirty="0"/>
              <a:t>AI in Everyday Life</a:t>
            </a:r>
          </a:p>
          <a:p>
            <a:pPr marL="742950" lvl="1" indent="-285750">
              <a:buFont typeface="Arial" panose="020B0604020202020204" pitchFamily="34" charset="0"/>
              <a:buChar char="•"/>
            </a:pPr>
            <a:r>
              <a:rPr lang="en-US" dirty="0"/>
              <a:t>AI powers applications in virtual assistants, recommendation systems, and predictive analytics.</a:t>
            </a:r>
          </a:p>
          <a:p>
            <a:r>
              <a:rPr lang="en-US" dirty="0"/>
              <a:t>Business Impact of AI</a:t>
            </a:r>
          </a:p>
          <a:p>
            <a:pPr marL="742950" lvl="1" indent="-285750">
              <a:buFont typeface="Arial" panose="020B0604020202020204" pitchFamily="34" charset="0"/>
              <a:buChar char="•"/>
            </a:pPr>
            <a:r>
              <a:rPr lang="en-US" dirty="0"/>
              <a:t>Automates processes, enhances decision-making, and opens opportunities for innovation.</a:t>
            </a:r>
          </a:p>
        </p:txBody>
      </p:sp>
      <p:sp>
        <p:nvSpPr>
          <p:cNvPr id="4" name="Slide Number Placeholder 3">
            <a:extLst>
              <a:ext uri="{FF2B5EF4-FFF2-40B4-BE49-F238E27FC236}">
                <a16:creationId xmlns:a16="http://schemas.microsoft.com/office/drawing/2014/main" id="{1D4CFC5B-E0ED-532F-5B7A-F50AB154CA5D}"/>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29</a:t>
            </a:fld>
            <a:endParaRPr lang="en-US" dirty="0">
              <a:solidFill>
                <a:srgbClr val="D1282E"/>
              </a:solidFill>
            </a:endParaRPr>
          </a:p>
        </p:txBody>
      </p:sp>
      <p:pic>
        <p:nvPicPr>
          <p:cNvPr id="451" name="Content Placeholder 4" descr="Angle view of circuit shaped like a brain">
            <a:extLst>
              <a:ext uri="{FF2B5EF4-FFF2-40B4-BE49-F238E27FC236}">
                <a16:creationId xmlns:a16="http://schemas.microsoft.com/office/drawing/2014/main" id="{8A5CAAEF-34E2-B5E6-6CA3-9F9B550A7F3A}"/>
              </a:ext>
            </a:extLst>
          </p:cNvPr>
          <p:cNvPicPr>
            <a:picLocks noChangeAspect="1"/>
          </p:cNvPicPr>
          <p:nvPr/>
        </p:nvPicPr>
        <p:blipFill>
          <a:blip r:embed="rId3"/>
          <a:stretch>
            <a:fillRect/>
          </a:stretch>
        </p:blipFill>
        <p:spPr>
          <a:xfrm>
            <a:off x="6640233" y="1616298"/>
            <a:ext cx="5206752" cy="3625403"/>
          </a:xfrm>
          <a:prstGeom prst="rect">
            <a:avLst/>
          </a:prstGeom>
        </p:spPr>
      </p:pic>
    </p:spTree>
    <p:extLst>
      <p:ext uri="{BB962C8B-B14F-4D97-AF65-F5344CB8AC3E}">
        <p14:creationId xmlns:p14="http://schemas.microsoft.com/office/powerpoint/2010/main" val="34915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b="1" dirty="0"/>
              <a:t>Introduction</a:t>
            </a:r>
          </a:p>
        </p:txBody>
      </p:sp>
      <p:sp>
        <p:nvSpPr>
          <p:cNvPr id="3" name="Content Placeholder 2"/>
          <p:cNvSpPr>
            <a:spLocks noGrp="1"/>
          </p:cNvSpPr>
          <p:nvPr>
            <p:ph idx="1"/>
          </p:nvPr>
        </p:nvSpPr>
        <p:spPr/>
        <p:txBody>
          <a:bodyPr/>
          <a:lstStyle/>
          <a:p>
            <a:pPr lvl="0"/>
            <a:r>
              <a:rPr lang="en-US" dirty="0"/>
              <a:t>Speaker </a:t>
            </a:r>
            <a:r>
              <a:rPr dirty="0"/>
              <a:t>Introductio</a:t>
            </a:r>
            <a:r>
              <a:rPr lang="en-US" dirty="0"/>
              <a:t>n</a:t>
            </a:r>
            <a:endParaRPr dirty="0"/>
          </a:p>
          <a:p>
            <a:pPr lvl="0"/>
            <a:r>
              <a:rPr dirty="0"/>
              <a:t>Overview of today’s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a:t>
            </a:fld>
            <a:endParaRPr lang="en-US" dirty="0">
              <a:solidFill>
                <a:srgbClr val="D128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7E-A356-1C56-EEBA-A40FF59EC258}"/>
              </a:ext>
            </a:extLst>
          </p:cNvPr>
          <p:cNvSpPr>
            <a:spLocks noGrp="1"/>
          </p:cNvSpPr>
          <p:nvPr>
            <p:ph type="title"/>
          </p:nvPr>
        </p:nvSpPr>
        <p:spPr/>
        <p:txBody>
          <a:bodyPr>
            <a:normAutofit/>
          </a:bodyPr>
          <a:lstStyle/>
          <a:p>
            <a:r>
              <a:rPr lang="en-US" dirty="0"/>
              <a:t>Understanding Machine Learning</a:t>
            </a:r>
          </a:p>
        </p:txBody>
      </p:sp>
      <p:sp>
        <p:nvSpPr>
          <p:cNvPr id="3" name="Content Placeholder 2">
            <a:extLst>
              <a:ext uri="{FF2B5EF4-FFF2-40B4-BE49-F238E27FC236}">
                <a16:creationId xmlns:a16="http://schemas.microsoft.com/office/drawing/2014/main" id="{931F32C8-0115-7331-E028-F79E9CC79644}"/>
              </a:ext>
            </a:extLst>
          </p:cNvPr>
          <p:cNvSpPr>
            <a:spLocks noGrp="1"/>
          </p:cNvSpPr>
          <p:nvPr>
            <p:ph idx="1"/>
          </p:nvPr>
        </p:nvSpPr>
        <p:spPr/>
        <p:txBody>
          <a:bodyPr/>
          <a:lstStyle/>
          <a:p>
            <a:r>
              <a:rPr lang="en-US" dirty="0"/>
              <a:t>Defining Machine Learning</a:t>
            </a:r>
          </a:p>
          <a:p>
            <a:pPr marL="742950" lvl="1" indent="-285750">
              <a:buFont typeface="Arial" panose="020B0604020202020204" pitchFamily="34" charset="0"/>
              <a:buChar char="•"/>
            </a:pPr>
            <a:r>
              <a:rPr lang="en-US" dirty="0"/>
              <a:t>ML enables computers to learn and make predictions from data without explicit programming.</a:t>
            </a:r>
          </a:p>
          <a:p>
            <a:r>
              <a:rPr lang="en-US" dirty="0"/>
              <a:t>Types of Machine Learning</a:t>
            </a:r>
          </a:p>
          <a:p>
            <a:pPr marL="742950" lvl="1" indent="-285750">
              <a:buFont typeface="Arial" panose="020B0604020202020204" pitchFamily="34" charset="0"/>
              <a:buChar char="•"/>
            </a:pPr>
            <a:r>
              <a:rPr lang="en-US" dirty="0"/>
              <a:t>Supervised, Unsupervised, and Reinforcement Learning.</a:t>
            </a:r>
          </a:p>
          <a:p>
            <a:r>
              <a:rPr lang="en-US" dirty="0"/>
              <a:t>The Role of Data in ML</a:t>
            </a:r>
          </a:p>
          <a:p>
            <a:pPr marL="742950" lvl="1" indent="-285750">
              <a:buFont typeface="Arial" panose="020B0604020202020204" pitchFamily="34" charset="0"/>
              <a:buChar char="•"/>
            </a:pPr>
            <a:r>
              <a:rPr lang="en-US" dirty="0"/>
              <a:t>Data is the foundation; ML models improve as they are exposed to more data.</a:t>
            </a:r>
          </a:p>
          <a:p>
            <a:r>
              <a:rPr lang="en-US" dirty="0"/>
              <a:t>Real-World Applications</a:t>
            </a:r>
          </a:p>
          <a:p>
            <a:pPr marL="742950" lvl="1" indent="-285750">
              <a:buFont typeface="Arial" panose="020B0604020202020204" pitchFamily="34" charset="0"/>
              <a:buChar char="•"/>
            </a:pPr>
            <a:r>
              <a:rPr lang="en-US" dirty="0"/>
              <a:t>Used in recommendation systems, fraud detection, and predictive maintenance.</a:t>
            </a:r>
          </a:p>
        </p:txBody>
      </p:sp>
      <p:sp>
        <p:nvSpPr>
          <p:cNvPr id="4" name="Slide Number Placeholder 3">
            <a:extLst>
              <a:ext uri="{FF2B5EF4-FFF2-40B4-BE49-F238E27FC236}">
                <a16:creationId xmlns:a16="http://schemas.microsoft.com/office/drawing/2014/main" id="{1B2DB34E-31AC-1231-F983-C10247854AFF}"/>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30</a:t>
            </a:fld>
            <a:endParaRPr lang="en-US" dirty="0">
              <a:solidFill>
                <a:srgbClr val="D1282E"/>
              </a:solidFill>
            </a:endParaRPr>
          </a:p>
        </p:txBody>
      </p:sp>
    </p:spTree>
    <p:extLst>
      <p:ext uri="{BB962C8B-B14F-4D97-AF65-F5344CB8AC3E}">
        <p14:creationId xmlns:p14="http://schemas.microsoft.com/office/powerpoint/2010/main" val="396945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CAC5-56AC-15EF-8A97-E2051ADDFB1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BB728137-83C1-11F7-DE8B-5FCB2B6055B0}"/>
              </a:ext>
            </a:extLst>
          </p:cNvPr>
          <p:cNvSpPr>
            <a:spLocks noGrp="1"/>
          </p:cNvSpPr>
          <p:nvPr>
            <p:ph idx="1"/>
          </p:nvPr>
        </p:nvSpPr>
        <p:spPr/>
        <p:txBody>
          <a:bodyPr/>
          <a:lstStyle/>
          <a:p>
            <a:r>
              <a:rPr lang="en-US" dirty="0"/>
              <a:t>Supervised Learning</a:t>
            </a:r>
          </a:p>
          <a:p>
            <a:pPr marL="742950" lvl="1" indent="-285750">
              <a:buFont typeface="Arial" panose="020B0604020202020204" pitchFamily="34" charset="0"/>
              <a:buChar char="•"/>
            </a:pPr>
            <a:r>
              <a:rPr lang="en-US" dirty="0"/>
              <a:t>Trained on labeled data; useful for classification and regression tasks.</a:t>
            </a:r>
          </a:p>
          <a:p>
            <a:r>
              <a:rPr lang="en-US" dirty="0"/>
              <a:t>Unsupervised Learning</a:t>
            </a:r>
          </a:p>
          <a:p>
            <a:pPr marL="742950" lvl="1" indent="-285750">
              <a:buFont typeface="Arial" panose="020B0604020202020204" pitchFamily="34" charset="0"/>
              <a:buChar char="•"/>
            </a:pPr>
            <a:r>
              <a:rPr lang="en-US" dirty="0"/>
              <a:t>Finds patterns in unlabeled data; often used for clustering and dimensionality reduction.</a:t>
            </a:r>
          </a:p>
          <a:p>
            <a:r>
              <a:rPr lang="en-US" dirty="0"/>
              <a:t>Reinforcement Learning</a:t>
            </a:r>
          </a:p>
          <a:p>
            <a:pPr marL="742950" lvl="1" indent="-285750">
              <a:buFont typeface="Arial" panose="020B0604020202020204" pitchFamily="34" charset="0"/>
              <a:buChar char="•"/>
            </a:pPr>
            <a:r>
              <a:rPr lang="en-US" dirty="0"/>
              <a:t>Learns through rewards and punishments; suited for decision-making tasks.</a:t>
            </a:r>
          </a:p>
          <a:p>
            <a:r>
              <a:rPr lang="en-US" dirty="0"/>
              <a:t>Semi-Supervised Learning</a:t>
            </a:r>
          </a:p>
          <a:p>
            <a:pPr marL="742950" lvl="1" indent="-285750">
              <a:buFont typeface="Arial" panose="020B0604020202020204" pitchFamily="34" charset="0"/>
              <a:buChar char="•"/>
            </a:pPr>
            <a:r>
              <a:rPr lang="en-US" dirty="0"/>
              <a:t>Mixes labeled and unlabeled data; enhances learning when labeled data is scarce.</a:t>
            </a:r>
          </a:p>
        </p:txBody>
      </p:sp>
      <p:sp>
        <p:nvSpPr>
          <p:cNvPr id="4" name="Slide Number Placeholder 3">
            <a:extLst>
              <a:ext uri="{FF2B5EF4-FFF2-40B4-BE49-F238E27FC236}">
                <a16:creationId xmlns:a16="http://schemas.microsoft.com/office/drawing/2014/main" id="{0D9816CC-10C2-2CCE-CF33-C937D888B2A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31</a:t>
            </a:fld>
            <a:endParaRPr lang="en-US" dirty="0">
              <a:solidFill>
                <a:srgbClr val="D1282E"/>
              </a:solidFill>
            </a:endParaRPr>
          </a:p>
        </p:txBody>
      </p:sp>
    </p:spTree>
    <p:extLst>
      <p:ext uri="{BB962C8B-B14F-4D97-AF65-F5344CB8AC3E}">
        <p14:creationId xmlns:p14="http://schemas.microsoft.com/office/powerpoint/2010/main" val="64002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562B-618D-5FD1-6850-C7AABCE6F4DB}"/>
              </a:ext>
            </a:extLst>
          </p:cNvPr>
          <p:cNvSpPr>
            <a:spLocks noGrp="1"/>
          </p:cNvSpPr>
          <p:nvPr>
            <p:ph type="title"/>
          </p:nvPr>
        </p:nvSpPr>
        <p:spPr/>
        <p:txBody>
          <a:bodyPr/>
          <a:lstStyle/>
          <a:p>
            <a:r>
              <a:rPr lang="en-US" dirty="0"/>
              <a:t>AI and ML in Business</a:t>
            </a:r>
          </a:p>
        </p:txBody>
      </p:sp>
      <p:sp>
        <p:nvSpPr>
          <p:cNvPr id="3" name="Content Placeholder 2">
            <a:extLst>
              <a:ext uri="{FF2B5EF4-FFF2-40B4-BE49-F238E27FC236}">
                <a16:creationId xmlns:a16="http://schemas.microsoft.com/office/drawing/2014/main" id="{1E2EE28E-5B8F-94A9-AD19-C2FD13C29942}"/>
              </a:ext>
            </a:extLst>
          </p:cNvPr>
          <p:cNvSpPr>
            <a:spLocks noGrp="1"/>
          </p:cNvSpPr>
          <p:nvPr>
            <p:ph idx="1"/>
          </p:nvPr>
        </p:nvSpPr>
        <p:spPr>
          <a:xfrm>
            <a:off x="609600" y="1073889"/>
            <a:ext cx="5952533" cy="5052276"/>
          </a:xfrm>
        </p:spPr>
        <p:txBody>
          <a:bodyPr/>
          <a:lstStyle/>
          <a:p>
            <a:r>
              <a:rPr lang="en-US" dirty="0"/>
              <a:t>Data-Driven Decision Making</a:t>
            </a:r>
          </a:p>
          <a:p>
            <a:pPr marL="742950" lvl="1" indent="-285750">
              <a:buFont typeface="Arial" panose="020B0604020202020204" pitchFamily="34" charset="0"/>
              <a:buChar char="•"/>
            </a:pPr>
            <a:r>
              <a:rPr lang="en-US" dirty="0"/>
              <a:t>AI and ML analyze vast data, providing actionable insights for business strategies.</a:t>
            </a:r>
          </a:p>
          <a:p>
            <a:r>
              <a:rPr lang="en-US" dirty="0"/>
              <a:t>Automation of Routine Tasks</a:t>
            </a:r>
          </a:p>
          <a:p>
            <a:pPr marL="742950" lvl="1" indent="-285750">
              <a:buFont typeface="Arial" panose="020B0604020202020204" pitchFamily="34" charset="0"/>
              <a:buChar char="•"/>
            </a:pPr>
            <a:r>
              <a:rPr lang="en-US" dirty="0"/>
              <a:t>Replaces manual processes, enhancing productivity and reducing human error.</a:t>
            </a:r>
          </a:p>
          <a:p>
            <a:r>
              <a:rPr lang="en-US" dirty="0"/>
              <a:t>Enhanced Customer Experience</a:t>
            </a:r>
          </a:p>
          <a:p>
            <a:pPr marL="742950" lvl="1" indent="-285750">
              <a:buFont typeface="Arial" panose="020B0604020202020204" pitchFamily="34" charset="0"/>
              <a:buChar char="•"/>
            </a:pPr>
            <a:r>
              <a:rPr lang="en-US" dirty="0"/>
              <a:t>Personalizes customer interactions, improving satisfaction and retention.</a:t>
            </a:r>
          </a:p>
          <a:p>
            <a:r>
              <a:rPr lang="en-US" dirty="0"/>
              <a:t>Risk Management and Fraud Detection</a:t>
            </a:r>
          </a:p>
          <a:p>
            <a:pPr marL="742950" lvl="1" indent="-285750">
              <a:buFont typeface="Arial" panose="020B0604020202020204" pitchFamily="34" charset="0"/>
              <a:buChar char="•"/>
            </a:pPr>
            <a:r>
              <a:rPr lang="en-US" dirty="0"/>
              <a:t>Identifies patterns to mitigate financial risks and detect fraudulent activities.</a:t>
            </a:r>
          </a:p>
          <a:p>
            <a:r>
              <a:rPr lang="en-US" dirty="0"/>
              <a:t>Predictive Maintenance</a:t>
            </a:r>
          </a:p>
          <a:p>
            <a:pPr marL="742950" lvl="1" indent="-285750">
              <a:buFont typeface="Arial" panose="020B0604020202020204" pitchFamily="34" charset="0"/>
              <a:buChar char="•"/>
            </a:pPr>
            <a:r>
              <a:rPr lang="en-US" dirty="0"/>
              <a:t>Uses data to predict equipment failures, reducing downtime and maintenance costs.</a:t>
            </a:r>
          </a:p>
        </p:txBody>
      </p:sp>
      <p:sp>
        <p:nvSpPr>
          <p:cNvPr id="4" name="Slide Number Placeholder 3">
            <a:extLst>
              <a:ext uri="{FF2B5EF4-FFF2-40B4-BE49-F238E27FC236}">
                <a16:creationId xmlns:a16="http://schemas.microsoft.com/office/drawing/2014/main" id="{CDEB5E8E-D3A2-0608-154E-1B0EEBC06CC1}"/>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32</a:t>
            </a:fld>
            <a:endParaRPr lang="en-US" dirty="0">
              <a:solidFill>
                <a:srgbClr val="D1282E"/>
              </a:solidFill>
            </a:endParaRPr>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E7AB7EC1-90F0-3474-423C-C870654940D5}"/>
              </a:ext>
            </a:extLst>
          </p:cNvPr>
          <p:cNvPicPr>
            <a:picLocks noChangeAspect="1"/>
          </p:cNvPicPr>
          <p:nvPr/>
        </p:nvPicPr>
        <p:blipFill>
          <a:blip r:embed="rId3"/>
          <a:stretch>
            <a:fillRect/>
          </a:stretch>
        </p:blipFill>
        <p:spPr>
          <a:xfrm>
            <a:off x="6562133" y="2035533"/>
            <a:ext cx="5284852" cy="2786933"/>
          </a:xfrm>
          <a:prstGeom prst="rect">
            <a:avLst/>
          </a:prstGeom>
        </p:spPr>
      </p:pic>
    </p:spTree>
    <p:extLst>
      <p:ext uri="{BB962C8B-B14F-4D97-AF65-F5344CB8AC3E}">
        <p14:creationId xmlns:p14="http://schemas.microsoft.com/office/powerpoint/2010/main" val="14081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1826-CCC1-3FD3-103E-D4D741D8C328}"/>
              </a:ext>
            </a:extLst>
          </p:cNvPr>
          <p:cNvSpPr>
            <a:spLocks noGrp="1"/>
          </p:cNvSpPr>
          <p:nvPr>
            <p:ph type="title"/>
          </p:nvPr>
        </p:nvSpPr>
        <p:spPr>
          <a:xfrm>
            <a:off x="609600" y="152718"/>
            <a:ext cx="8742744" cy="729784"/>
          </a:xfrm>
        </p:spPr>
        <p:txBody>
          <a:bodyPr>
            <a:normAutofit fontScale="90000"/>
          </a:bodyPr>
          <a:lstStyle/>
          <a:p>
            <a:r>
              <a:rPr lang="en-US" dirty="0"/>
              <a:t>Challenges and Ethical Considerations in AI and ML</a:t>
            </a:r>
          </a:p>
        </p:txBody>
      </p:sp>
      <p:sp>
        <p:nvSpPr>
          <p:cNvPr id="3" name="Content Placeholder 2">
            <a:extLst>
              <a:ext uri="{FF2B5EF4-FFF2-40B4-BE49-F238E27FC236}">
                <a16:creationId xmlns:a16="http://schemas.microsoft.com/office/drawing/2014/main" id="{6CBFA22F-6EDD-3209-5246-526F5BF5DF23}"/>
              </a:ext>
            </a:extLst>
          </p:cNvPr>
          <p:cNvSpPr>
            <a:spLocks noGrp="1"/>
          </p:cNvSpPr>
          <p:nvPr>
            <p:ph idx="1"/>
          </p:nvPr>
        </p:nvSpPr>
        <p:spPr/>
        <p:txBody>
          <a:bodyPr/>
          <a:lstStyle/>
          <a:p>
            <a:r>
              <a:rPr lang="en-US" dirty="0"/>
              <a:t>Data Privacy and Security</a:t>
            </a:r>
          </a:p>
          <a:p>
            <a:pPr marL="742950" lvl="1" indent="-285750">
              <a:buFont typeface="Arial" panose="020B0604020202020204" pitchFamily="34" charset="0"/>
              <a:buChar char="•"/>
            </a:pPr>
            <a:r>
              <a:rPr lang="en-US" dirty="0"/>
              <a:t>Safeguarding customer data while ensuring compliance with regulations.</a:t>
            </a:r>
          </a:p>
          <a:p>
            <a:r>
              <a:rPr lang="en-US" dirty="0"/>
              <a:t>Bias and Fairness</a:t>
            </a:r>
          </a:p>
          <a:p>
            <a:pPr marL="742950" lvl="1" indent="-285750">
              <a:buFont typeface="Arial" panose="020B0604020202020204" pitchFamily="34" charset="0"/>
              <a:buChar char="•"/>
            </a:pPr>
            <a:r>
              <a:rPr lang="en-US" dirty="0"/>
              <a:t>Ensuring models do not reinforce social or economic biases.</a:t>
            </a:r>
          </a:p>
          <a:p>
            <a:r>
              <a:rPr lang="en-US" dirty="0"/>
              <a:t>Transparency and Accountability</a:t>
            </a:r>
          </a:p>
          <a:p>
            <a:pPr marL="742950" lvl="1" indent="-285750">
              <a:buFont typeface="Arial" panose="020B0604020202020204" pitchFamily="34" charset="0"/>
              <a:buChar char="•"/>
            </a:pPr>
            <a:r>
              <a:rPr lang="en-US" dirty="0"/>
              <a:t>Clear explanations of AI decisions to build trust with stakeholders.</a:t>
            </a:r>
          </a:p>
          <a:p>
            <a:r>
              <a:rPr lang="en-US" dirty="0"/>
              <a:t>Skill Gaps and Workforce Adaptation</a:t>
            </a:r>
          </a:p>
          <a:p>
            <a:pPr marL="742950" lvl="1" indent="-285750">
              <a:buFont typeface="Arial" panose="020B0604020202020204" pitchFamily="34" charset="0"/>
              <a:buChar char="•"/>
            </a:pPr>
            <a:r>
              <a:rPr lang="en-US" dirty="0"/>
              <a:t>Addressing the need for skilled professionals and supporting workforce transitions.</a:t>
            </a:r>
          </a:p>
          <a:p>
            <a:r>
              <a:rPr lang="en-US" dirty="0"/>
              <a:t>Resource and Cost Management</a:t>
            </a:r>
          </a:p>
          <a:p>
            <a:pPr marL="742950" lvl="1" indent="-285750">
              <a:buFont typeface="Arial" panose="020B0604020202020204" pitchFamily="34" charset="0"/>
              <a:buChar char="•"/>
            </a:pPr>
            <a:r>
              <a:rPr lang="en-US" dirty="0"/>
              <a:t>Balancing the financial and computational costs of AI implementation.</a:t>
            </a:r>
          </a:p>
        </p:txBody>
      </p:sp>
      <p:sp>
        <p:nvSpPr>
          <p:cNvPr id="4" name="Slide Number Placeholder 3">
            <a:extLst>
              <a:ext uri="{FF2B5EF4-FFF2-40B4-BE49-F238E27FC236}">
                <a16:creationId xmlns:a16="http://schemas.microsoft.com/office/drawing/2014/main" id="{1B1AB71A-10B2-F93F-57C2-5CA7A3958FE6}"/>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33</a:t>
            </a:fld>
            <a:endParaRPr lang="en-US" dirty="0">
              <a:solidFill>
                <a:srgbClr val="D1282E"/>
              </a:solidFill>
            </a:endParaRPr>
          </a:p>
        </p:txBody>
      </p:sp>
    </p:spTree>
    <p:extLst>
      <p:ext uri="{BB962C8B-B14F-4D97-AF65-F5344CB8AC3E}">
        <p14:creationId xmlns:p14="http://schemas.microsoft.com/office/powerpoint/2010/main" val="20807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32EE-05F5-4E89-CD5F-D10AD6A5F478}"/>
              </a:ext>
            </a:extLst>
          </p:cNvPr>
          <p:cNvSpPr>
            <a:spLocks noGrp="1"/>
          </p:cNvSpPr>
          <p:nvPr>
            <p:ph type="title"/>
          </p:nvPr>
        </p:nvSpPr>
        <p:spPr/>
        <p:txBody>
          <a:bodyPr>
            <a:normAutofit fontScale="90000"/>
          </a:bodyPr>
          <a:lstStyle/>
          <a:p>
            <a:r>
              <a:rPr lang="en-US" dirty="0"/>
              <a:t>AI and ML in Action: Opportunities and Hurdles</a:t>
            </a:r>
          </a:p>
        </p:txBody>
      </p:sp>
      <p:sp>
        <p:nvSpPr>
          <p:cNvPr id="3" name="Content Placeholder 2">
            <a:extLst>
              <a:ext uri="{FF2B5EF4-FFF2-40B4-BE49-F238E27FC236}">
                <a16:creationId xmlns:a16="http://schemas.microsoft.com/office/drawing/2014/main" id="{AB12B559-6386-DE56-19BB-2311B1E5D512}"/>
              </a:ext>
            </a:extLst>
          </p:cNvPr>
          <p:cNvSpPr>
            <a:spLocks noGrp="1"/>
          </p:cNvSpPr>
          <p:nvPr>
            <p:ph idx="1"/>
          </p:nvPr>
        </p:nvSpPr>
        <p:spPr/>
        <p:txBody>
          <a:bodyPr/>
          <a:lstStyle/>
          <a:p>
            <a:r>
              <a:rPr lang="en-US" dirty="0"/>
              <a:t>Group Exercise – 5 Minutes</a:t>
            </a:r>
          </a:p>
          <a:p>
            <a:r>
              <a:rPr lang="en-US" dirty="0"/>
              <a:t>Discuss your team’s current or planned AI/ML initiatives:</a:t>
            </a:r>
          </a:p>
          <a:p>
            <a:pPr lvl="1"/>
            <a:r>
              <a:rPr lang="en-US" b="1" dirty="0"/>
              <a:t>Explore Opportunities</a:t>
            </a:r>
            <a:r>
              <a:rPr lang="en-US" dirty="0"/>
              <a:t>: What potential benefits do you see in adopting AI/ML?</a:t>
            </a:r>
          </a:p>
          <a:p>
            <a:pPr lvl="1"/>
            <a:r>
              <a:rPr lang="en-US" b="1" dirty="0"/>
              <a:t>Acknowledge Hurdles</a:t>
            </a:r>
            <a:r>
              <a:rPr lang="en-US" dirty="0"/>
              <a:t>: What are the key challenges or concerns?</a:t>
            </a:r>
          </a:p>
          <a:p>
            <a:r>
              <a:rPr lang="en-US" dirty="0"/>
              <a:t>Each table will share:</a:t>
            </a:r>
          </a:p>
          <a:p>
            <a:pPr lvl="1"/>
            <a:r>
              <a:rPr lang="en-US" dirty="0"/>
              <a:t>One </a:t>
            </a:r>
            <a:r>
              <a:rPr lang="en-US" i="1" dirty="0"/>
              <a:t>significant opportunity</a:t>
            </a:r>
            <a:endParaRPr lang="en-US" dirty="0"/>
          </a:p>
          <a:p>
            <a:pPr lvl="1"/>
            <a:r>
              <a:rPr lang="en-US" dirty="0"/>
              <a:t>One </a:t>
            </a:r>
            <a:r>
              <a:rPr lang="en-US" i="1" dirty="0"/>
              <a:t>notable hurdle</a:t>
            </a:r>
            <a:endParaRPr lang="en-US" dirty="0"/>
          </a:p>
        </p:txBody>
      </p:sp>
      <p:sp>
        <p:nvSpPr>
          <p:cNvPr id="4" name="Slide Number Placeholder 3">
            <a:extLst>
              <a:ext uri="{FF2B5EF4-FFF2-40B4-BE49-F238E27FC236}">
                <a16:creationId xmlns:a16="http://schemas.microsoft.com/office/drawing/2014/main" id="{1B4E6287-DB8C-EDE2-5581-D32C8C0151E7}"/>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34</a:t>
            </a:fld>
            <a:endParaRPr lang="en-US" dirty="0">
              <a:solidFill>
                <a:srgbClr val="D1282E"/>
              </a:solidFill>
            </a:endParaRPr>
          </a:p>
        </p:txBody>
      </p:sp>
    </p:spTree>
    <p:extLst>
      <p:ext uri="{BB962C8B-B14F-4D97-AF65-F5344CB8AC3E}">
        <p14:creationId xmlns:p14="http://schemas.microsoft.com/office/powerpoint/2010/main" val="17755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Generative AI</a:t>
            </a:r>
          </a:p>
        </p:txBody>
      </p:sp>
      <p:sp>
        <p:nvSpPr>
          <p:cNvPr id="3" name="Content Placeholder 2"/>
          <p:cNvSpPr>
            <a:spLocks noGrp="1"/>
          </p:cNvSpPr>
          <p:nvPr>
            <p:ph idx="1"/>
          </p:nvPr>
        </p:nvSpPr>
        <p:spPr/>
        <p:txBody>
          <a:bodyPr/>
          <a:lstStyle/>
          <a:p>
            <a:pPr marL="285750" indent="-285750"/>
            <a:r>
              <a:rPr lang="en-US" dirty="0"/>
              <a:t>What Is Generative AI?</a:t>
            </a:r>
          </a:p>
          <a:p>
            <a:pPr marL="285750" indent="-285750"/>
            <a:r>
              <a:rPr lang="en-US" dirty="0"/>
              <a:t>Key Tools: GPT, DALL·E, Codex</a:t>
            </a:r>
          </a:p>
          <a:p>
            <a:pPr marL="285750" indent="-285750"/>
            <a:r>
              <a:rPr lang="en-US" dirty="0"/>
              <a:t>How Generative AI Works</a:t>
            </a:r>
          </a:p>
          <a:p>
            <a:pPr marL="285750" indent="-285750"/>
            <a:r>
              <a:rPr lang="en-US" dirty="0"/>
              <a:t>Common Applications of Generative AI</a:t>
            </a:r>
          </a:p>
          <a:p>
            <a:pPr marL="285750" indent="-285750"/>
            <a:r>
              <a:rPr lang="en-US" dirty="0"/>
              <a:t>The Impact of Generative AI on Industries</a:t>
            </a:r>
          </a:p>
          <a:p>
            <a:pPr marL="285750" indent="-285750"/>
            <a:r>
              <a:rPr lang="en-US" dirty="0"/>
              <a:t>Ethical and Societal Considerations</a:t>
            </a:r>
          </a:p>
          <a:p>
            <a:pPr marL="285750" indent="-285750"/>
            <a:r>
              <a:rPr lang="en-US" dirty="0"/>
              <a:t>Generative AI in Business Decision-Making</a:t>
            </a:r>
          </a:p>
          <a:p>
            <a:pPr marL="285750" indent="-285750"/>
            <a:r>
              <a:rPr lang="en-US" dirty="0"/>
              <a:t>Future Directions and Innovations</a:t>
            </a:r>
          </a:p>
          <a:p>
            <a:pPr marL="285750" indent="-285750"/>
            <a:r>
              <a:rPr lang="en-US" dirty="0"/>
              <a:t>Azure’s Role in Advancing Generative AI</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35</a:t>
            </a:fld>
            <a:endParaRPr lang="en-US" dirty="0">
              <a:solidFill>
                <a:srgbClr val="D128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What Is Generative AI?</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Defining Generative AI</a:t>
            </a:r>
          </a:p>
          <a:p>
            <a:pPr lvl="1"/>
            <a:r>
              <a:rPr lang="en-US" dirty="0"/>
              <a:t>Generative AI models create new content, such as text, images, or code, based on patterns learned from existing data.</a:t>
            </a:r>
          </a:p>
          <a:p>
            <a:pPr>
              <a:buFont typeface="Arial" panose="020B0604020202020204" pitchFamily="34" charset="0"/>
              <a:buChar char="•"/>
            </a:pPr>
            <a:r>
              <a:rPr lang="en-US" b="1" dirty="0"/>
              <a:t>Difference from Traditional AI</a:t>
            </a:r>
          </a:p>
          <a:p>
            <a:pPr lvl="1"/>
            <a:r>
              <a:rPr lang="en-US" dirty="0"/>
              <a:t>Traditional AI primarily analyzes and classifies data, generating insights or predictions. In contrast, Generative AI produces entirely new content.</a:t>
            </a:r>
          </a:p>
          <a:p>
            <a:pPr>
              <a:buFont typeface="Arial" panose="020B0604020202020204" pitchFamily="34" charset="0"/>
              <a:buChar char="•"/>
            </a:pPr>
            <a:r>
              <a:rPr lang="en-US" b="1" dirty="0"/>
              <a:t>Core Techniques</a:t>
            </a:r>
          </a:p>
          <a:p>
            <a:pPr lvl="1"/>
            <a:r>
              <a:rPr lang="en-US" dirty="0"/>
              <a:t>Uses techniques like neural networks, transformers, and deep learning to recognize complex patterns in data.</a:t>
            </a:r>
          </a:p>
          <a:p>
            <a:pPr>
              <a:buFont typeface="Arial" panose="020B0604020202020204" pitchFamily="34" charset="0"/>
              <a:buChar char="•"/>
            </a:pPr>
            <a:r>
              <a:rPr lang="en-US" b="1" dirty="0"/>
              <a:t>Applications of Generative AI</a:t>
            </a:r>
          </a:p>
          <a:p>
            <a:pPr lvl="1"/>
            <a:r>
              <a:rPr lang="en-US" dirty="0"/>
              <a:t>Media: Automated content creation, from news articles to social media posts.</a:t>
            </a:r>
          </a:p>
          <a:p>
            <a:pPr lvl="1"/>
            <a:r>
              <a:rPr lang="en-US" dirty="0"/>
              <a:t>Retail: Personalized marketing, product recommendations, and virtual shopping assistants.</a:t>
            </a:r>
          </a:p>
          <a:p>
            <a:pPr lvl="1"/>
            <a:r>
              <a:rPr lang="en-US" dirty="0"/>
              <a:t>Healthcare: Synthesizing medical images for research and generating personalized treatment plans.</a:t>
            </a:r>
          </a:p>
          <a:p>
            <a:pPr>
              <a:buFont typeface="Arial" panose="020B0604020202020204" pitchFamily="34" charset="0"/>
              <a:buChar char="•"/>
            </a:pPr>
            <a:r>
              <a:rPr lang="en-US" b="1" dirty="0"/>
              <a:t>Impact on Productivity</a:t>
            </a:r>
          </a:p>
          <a:p>
            <a:pPr lvl="1"/>
            <a:r>
              <a:rPr lang="en-US" dirty="0"/>
              <a:t>Generative AI automates repetitive or time-intensive creative tasks, freeing up time for innovation and strategic work.</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36</a:t>
            </a:fld>
            <a:endParaRPr lang="en-US" dirty="0">
              <a:solidFill>
                <a:srgbClr val="D1282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402501" cy="729784"/>
          </a:xfrm>
        </p:spPr>
        <p:txBody>
          <a:bodyPr>
            <a:normAutofit/>
          </a:bodyPr>
          <a:lstStyle/>
          <a:p>
            <a:pPr marL="0" lvl="0" indent="0">
              <a:buNone/>
            </a:pPr>
            <a:r>
              <a:rPr lang="en-US" dirty="0"/>
              <a:t>Key Tools in Generative AI: GPT, DALL·E, and Codex</a:t>
            </a:r>
            <a:endParaRPr dirty="0"/>
          </a:p>
        </p:txBody>
      </p:sp>
      <p:sp>
        <p:nvSpPr>
          <p:cNvPr id="3" name="Content Placeholder 2"/>
          <p:cNvSpPr>
            <a:spLocks noGrp="1"/>
          </p:cNvSpPr>
          <p:nvPr>
            <p:ph idx="1"/>
          </p:nvPr>
        </p:nvSpPr>
        <p:spPr/>
        <p:txBody>
          <a:bodyPr/>
          <a:lstStyle/>
          <a:p>
            <a:r>
              <a:rPr lang="en-US" dirty="0"/>
              <a:t>GPT (Generative Pretrained Transformer)</a:t>
            </a:r>
          </a:p>
          <a:p>
            <a:pPr marL="742950" lvl="1" indent="-285750">
              <a:buFont typeface="Arial" panose="020B0604020202020204" pitchFamily="34" charset="0"/>
              <a:buChar char="•"/>
            </a:pPr>
            <a:r>
              <a:rPr lang="en-US" dirty="0"/>
              <a:t>Generates human-like text for chatbots, content creation, and summarization.</a:t>
            </a:r>
          </a:p>
          <a:p>
            <a:r>
              <a:rPr lang="en-US" dirty="0"/>
              <a:t>DALL·E</a:t>
            </a:r>
          </a:p>
          <a:p>
            <a:pPr marL="742950" lvl="1" indent="-285750">
              <a:buFont typeface="Arial" panose="020B0604020202020204" pitchFamily="34" charset="0"/>
              <a:buChar char="•"/>
            </a:pPr>
            <a:r>
              <a:rPr lang="en-US" dirty="0"/>
              <a:t>Creates unique images based on textual descriptions.</a:t>
            </a:r>
          </a:p>
          <a:p>
            <a:r>
              <a:rPr lang="en-US" dirty="0"/>
              <a:t>Codex</a:t>
            </a:r>
          </a:p>
          <a:p>
            <a:pPr marL="742950" lvl="1" indent="-285750">
              <a:buFont typeface="Arial" panose="020B0604020202020204" pitchFamily="34" charset="0"/>
              <a:buChar char="•"/>
            </a:pPr>
            <a:r>
              <a:rPr lang="en-US" dirty="0"/>
              <a:t>Translates natural language into code, aiding developers in writing and enhancing code.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37</a:t>
            </a:fld>
            <a:endParaRPr lang="en-US" dirty="0">
              <a:solidFill>
                <a:srgbClr val="D1282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The Impact of Generative AI on Industries</a:t>
            </a:r>
          </a:p>
        </p:txBody>
      </p:sp>
      <p:sp>
        <p:nvSpPr>
          <p:cNvPr id="3" name="Content Placeholder 2"/>
          <p:cNvSpPr>
            <a:spLocks noGrp="1"/>
          </p:cNvSpPr>
          <p:nvPr>
            <p:ph idx="1"/>
          </p:nvPr>
        </p:nvSpPr>
        <p:spPr/>
        <p:txBody>
          <a:bodyPr/>
          <a:lstStyle/>
          <a:p>
            <a:r>
              <a:rPr lang="en-US" dirty="0"/>
              <a:t>Media and Entertainment</a:t>
            </a:r>
          </a:p>
          <a:p>
            <a:pPr marL="742950" lvl="1" indent="-285750">
              <a:buFont typeface="Arial" panose="020B0604020202020204" pitchFamily="34" charset="0"/>
              <a:buChar char="•"/>
            </a:pPr>
            <a:r>
              <a:rPr lang="en-US" dirty="0"/>
              <a:t>Automates content creation, enhances video editing, and personalizes viewer experiences.</a:t>
            </a:r>
          </a:p>
          <a:p>
            <a:r>
              <a:rPr lang="en-US" dirty="0"/>
              <a:t>Retail and E-Commerce</a:t>
            </a:r>
          </a:p>
          <a:p>
            <a:pPr marL="742950" lvl="1" indent="-285750">
              <a:buFont typeface="Arial" panose="020B0604020202020204" pitchFamily="34" charset="0"/>
              <a:buChar char="•"/>
            </a:pPr>
            <a:r>
              <a:rPr lang="en-US" dirty="0"/>
              <a:t>Powers personalized recommendations, automates marketing, and enables virtual product designs.</a:t>
            </a:r>
          </a:p>
          <a:p>
            <a:r>
              <a:rPr lang="en-US" dirty="0"/>
              <a:t>Healthcare</a:t>
            </a:r>
          </a:p>
          <a:p>
            <a:pPr marL="742950" lvl="1" indent="-285750">
              <a:buFont typeface="Arial" panose="020B0604020202020204" pitchFamily="34" charset="0"/>
              <a:buChar char="•"/>
            </a:pPr>
            <a:r>
              <a:rPr lang="en-US" dirty="0"/>
              <a:t>Supports medical imaging, accelerates drug discovery, and aids diagnostics.</a:t>
            </a:r>
          </a:p>
          <a:p>
            <a:r>
              <a:rPr lang="en-US" dirty="0"/>
              <a:t>Financial Services</a:t>
            </a:r>
          </a:p>
          <a:p>
            <a:pPr marL="742950" lvl="1" indent="-285750">
              <a:buFont typeface="Arial" panose="020B0604020202020204" pitchFamily="34" charset="0"/>
              <a:buChar char="•"/>
            </a:pPr>
            <a:r>
              <a:rPr lang="en-US" dirty="0"/>
              <a:t>Assists in fraud detection, improves customer service, and supports financial forecasting.</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38</a:t>
            </a:fld>
            <a:endParaRPr lang="en-US" dirty="0">
              <a:solidFill>
                <a:srgbClr val="D1282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normAutofit/>
          </a:bodyPr>
          <a:lstStyle/>
          <a:p>
            <a:pPr marL="0" lvl="0" indent="0">
              <a:buNone/>
            </a:pPr>
            <a:r>
              <a:rPr dirty="0"/>
              <a:t>Demo: </a:t>
            </a:r>
            <a:r>
              <a:rPr lang="en-US" dirty="0"/>
              <a:t>ChatGPT Process Client Data</a:t>
            </a:r>
            <a:endParaRPr dirty="0"/>
          </a:p>
        </p:txBody>
      </p:sp>
      <p:sp>
        <p:nvSpPr>
          <p:cNvPr id="3" name="Content Placeholder 2"/>
          <p:cNvSpPr>
            <a:spLocks noGrp="1"/>
          </p:cNvSpPr>
          <p:nvPr>
            <p:ph idx="1"/>
          </p:nvPr>
        </p:nvSpPr>
        <p:spPr/>
        <p:txBody>
          <a:bodyPr>
            <a:normAutofit/>
          </a:bodyPr>
          <a:lstStyle/>
          <a:p>
            <a:pPr lvl="0"/>
            <a:r>
              <a:rPr lang="en-US" b="1" dirty="0"/>
              <a:t>Step 1: Prepare Mock Transaction Data</a:t>
            </a:r>
          </a:p>
          <a:p>
            <a:pPr lvl="0"/>
            <a:r>
              <a:rPr lang="en-US" b="1" dirty="0"/>
              <a:t>Step 2: Feed Data into a Generative AI Model</a:t>
            </a:r>
            <a:endParaRPr dirty="0"/>
          </a:p>
          <a:p>
            <a:pPr lvl="0"/>
            <a:r>
              <a:rPr lang="en-US" b="1" dirty="0"/>
              <a:t>Step 3: Expected AI-Generated Output</a:t>
            </a:r>
            <a:endParaRPr dirty="0"/>
          </a:p>
          <a:p>
            <a:pPr lvl="0"/>
            <a:r>
              <a:rPr lang="en-US" b="1" dirty="0"/>
              <a:t>Step 4: Display Output in a Dashboard Format</a:t>
            </a:r>
            <a:endParaRPr dirty="0"/>
          </a:p>
          <a:p>
            <a:pPr lvl="0"/>
            <a:r>
              <a:rPr lang="en-US" b="1" dirty="0"/>
              <a:t>Step 5: Extend with an Interactive Q&amp;A</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39</a:t>
            </a:fld>
            <a:endParaRPr lang="en-US" dirty="0">
              <a:solidFill>
                <a:srgbClr val="D1282E"/>
              </a:solidFill>
            </a:endParaRPr>
          </a:p>
        </p:txBody>
      </p:sp>
      <p:pic>
        <p:nvPicPr>
          <p:cNvPr id="7" name="Picture 6">
            <a:extLst>
              <a:ext uri="{FF2B5EF4-FFF2-40B4-BE49-F238E27FC236}">
                <a16:creationId xmlns:a16="http://schemas.microsoft.com/office/drawing/2014/main" id="{409B1CE8-4DB3-8CC8-BE3C-E1DD9DF9A115}"/>
              </a:ext>
            </a:extLst>
          </p:cNvPr>
          <p:cNvPicPr>
            <a:picLocks noChangeAspect="1"/>
          </p:cNvPicPr>
          <p:nvPr/>
        </p:nvPicPr>
        <p:blipFill>
          <a:blip r:embed="rId3"/>
          <a:stretch>
            <a:fillRect/>
          </a:stretch>
        </p:blipFill>
        <p:spPr>
          <a:xfrm>
            <a:off x="3497580" y="3083488"/>
            <a:ext cx="7759064" cy="32340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Speaker Introduction</a:t>
            </a:r>
          </a:p>
        </p:txBody>
      </p:sp>
      <p:sp>
        <p:nvSpPr>
          <p:cNvPr id="3" name="Content Placeholder 2"/>
          <p:cNvSpPr>
            <a:spLocks noGrp="1"/>
          </p:cNvSpPr>
          <p:nvPr>
            <p:ph idx="1"/>
          </p:nvPr>
        </p:nvSpPr>
        <p:spPr>
          <a:xfrm>
            <a:off x="3044142" y="1073889"/>
            <a:ext cx="7725458" cy="5052276"/>
          </a:xfrm>
        </p:spPr>
        <p:txBody>
          <a:bodyPr/>
          <a:lstStyle/>
          <a:p>
            <a:endParaRPr lang="en-US" b="1" dirty="0"/>
          </a:p>
          <a:p>
            <a:r>
              <a:rPr lang="en-US" b="1" dirty="0"/>
              <a:t>Over 20 Years in IT</a:t>
            </a:r>
          </a:p>
          <a:p>
            <a:pPr lvl="1"/>
            <a:r>
              <a:rPr lang="en-US" dirty="0"/>
              <a:t>Specialized in AI, Agile, CI/CD, DevOps, and Microsoft Technologies</a:t>
            </a:r>
          </a:p>
          <a:p>
            <a:r>
              <a:rPr lang="en-US" b="1" dirty="0"/>
              <a:t>Cloud, Data, and AI expert</a:t>
            </a:r>
          </a:p>
          <a:p>
            <a:pPr lvl="1"/>
            <a:r>
              <a:rPr lang="en-US" dirty="0"/>
              <a:t>Leading training initiatives, technical content development, and consulting</a:t>
            </a:r>
          </a:p>
          <a:p>
            <a:r>
              <a:rPr lang="en-US" b="1" dirty="0"/>
              <a:t>Skilled in Content Creation</a:t>
            </a:r>
          </a:p>
          <a:p>
            <a:pPr lvl="1"/>
            <a:r>
              <a:rPr lang="en-US" dirty="0"/>
              <a:t>Published author and hands-on lab developer in DevOps and Agile frameworks</a:t>
            </a:r>
          </a:p>
          <a:p>
            <a:r>
              <a:rPr lang="en-US" b="1" dirty="0"/>
              <a:t>Experienced with Leading Enterprises</a:t>
            </a:r>
          </a:p>
          <a:p>
            <a:pPr lvl="1"/>
            <a:r>
              <a:rPr lang="en-US" dirty="0"/>
              <a:t>Collaborated with clients like Microsoft, NASA, and Honda North America</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a:t>
            </a:fld>
            <a:endParaRPr lang="en-US" dirty="0">
              <a:solidFill>
                <a:srgbClr val="D1282E"/>
              </a:solidFill>
            </a:endParaRPr>
          </a:p>
        </p:txBody>
      </p:sp>
      <p:pic>
        <p:nvPicPr>
          <p:cNvPr id="5" name="Picture 4">
            <a:extLst>
              <a:ext uri="{FF2B5EF4-FFF2-40B4-BE49-F238E27FC236}">
                <a16:creationId xmlns:a16="http://schemas.microsoft.com/office/drawing/2014/main" id="{C2A50FB9-961F-E21E-3127-7C1D92ED8578}"/>
              </a:ext>
            </a:extLst>
          </p:cNvPr>
          <p:cNvPicPr>
            <a:picLocks noChangeAspect="1"/>
          </p:cNvPicPr>
          <p:nvPr/>
        </p:nvPicPr>
        <p:blipFill>
          <a:blip r:embed="rId3"/>
          <a:stretch>
            <a:fillRect/>
          </a:stretch>
        </p:blipFill>
        <p:spPr>
          <a:xfrm flipH="1">
            <a:off x="788359" y="1401321"/>
            <a:ext cx="1660683" cy="2143424"/>
          </a:xfrm>
          <a:prstGeom prst="rect">
            <a:avLst/>
          </a:prstGeom>
        </p:spPr>
      </p:pic>
      <p:sp>
        <p:nvSpPr>
          <p:cNvPr id="7" name="TextBox 6">
            <a:extLst>
              <a:ext uri="{FF2B5EF4-FFF2-40B4-BE49-F238E27FC236}">
                <a16:creationId xmlns:a16="http://schemas.microsoft.com/office/drawing/2014/main" id="{CFA13812-72AE-8A89-6649-B941B2179B89}"/>
              </a:ext>
            </a:extLst>
          </p:cNvPr>
          <p:cNvSpPr txBox="1"/>
          <p:nvPr/>
        </p:nvSpPr>
        <p:spPr>
          <a:xfrm>
            <a:off x="788360" y="3601244"/>
            <a:ext cx="1898384" cy="646331"/>
          </a:xfrm>
          <a:prstGeom prst="rect">
            <a:avLst/>
          </a:prstGeom>
          <a:noFill/>
        </p:spPr>
        <p:txBody>
          <a:bodyPr wrap="square" rtlCol="0">
            <a:spAutoFit/>
          </a:bodyPr>
          <a:lstStyle/>
          <a:p>
            <a:r>
              <a:rPr lang="en-US" sz="1800" b="1" dirty="0"/>
              <a:t>Antoine Victor</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AI in Business Applications</a:t>
            </a:r>
          </a:p>
        </p:txBody>
      </p:sp>
      <p:sp>
        <p:nvSpPr>
          <p:cNvPr id="3" name="Content Placeholder 2"/>
          <p:cNvSpPr>
            <a:spLocks noGrp="1"/>
          </p:cNvSpPr>
          <p:nvPr>
            <p:ph idx="1"/>
          </p:nvPr>
        </p:nvSpPr>
        <p:spPr/>
        <p:txBody>
          <a:bodyPr/>
          <a:lstStyle/>
          <a:p>
            <a:r>
              <a:rPr lang="en-US" dirty="0"/>
              <a:t>What is Possible with AI</a:t>
            </a:r>
          </a:p>
          <a:p>
            <a:r>
              <a:rPr lang="en-US" dirty="0"/>
              <a:t>Drive Business Value with Intelligent Apps</a:t>
            </a:r>
          </a:p>
          <a:p>
            <a:r>
              <a:rPr lang="en-US" dirty="0"/>
              <a:t>Generative AI Applications in Business</a:t>
            </a:r>
          </a:p>
          <a:p>
            <a:r>
              <a:rPr lang="en-US" dirty="0"/>
              <a:t>Product Design and Development</a:t>
            </a:r>
          </a:p>
          <a:p>
            <a:r>
              <a:rPr lang="en-US" dirty="0"/>
              <a:t>Marketing and Customer Engagement</a:t>
            </a:r>
          </a:p>
          <a:p>
            <a:r>
              <a:rPr lang="en-US" dirty="0"/>
              <a:t>Financial Services and Risk Management</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40</a:t>
            </a:fld>
            <a:endParaRPr lang="en-US" dirty="0">
              <a:solidFill>
                <a:srgbClr val="D1282E"/>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1AB77E1-1183-D4CD-E102-EDC120F269F0}"/>
              </a:ext>
            </a:extLst>
          </p:cNvPr>
          <p:cNvSpPr>
            <a:spLocks noGrp="1"/>
          </p:cNvSpPr>
          <p:nvPr>
            <p:ph type="title"/>
          </p:nvPr>
        </p:nvSpPr>
        <p:spPr/>
        <p:txBody>
          <a:bodyPr/>
          <a:lstStyle/>
          <a:p>
            <a:r>
              <a:rPr lang="en-US" noProof="0" dirty="0"/>
              <a:t>AI has forever changed what software makes possible</a:t>
            </a:r>
            <a:endParaRPr lang="en-US" dirty="0"/>
          </a:p>
        </p:txBody>
      </p:sp>
      <p:grpSp>
        <p:nvGrpSpPr>
          <p:cNvPr id="11" name="Group 10">
            <a:extLst>
              <a:ext uri="{FF2B5EF4-FFF2-40B4-BE49-F238E27FC236}">
                <a16:creationId xmlns:a16="http://schemas.microsoft.com/office/drawing/2014/main" id="{9AD20446-CBCD-81D3-FFA1-3FD018079837}"/>
              </a:ext>
            </a:extLst>
          </p:cNvPr>
          <p:cNvGrpSpPr/>
          <p:nvPr/>
        </p:nvGrpSpPr>
        <p:grpSpPr>
          <a:xfrm>
            <a:off x="1022978" y="1987846"/>
            <a:ext cx="2649247" cy="2654157"/>
            <a:chOff x="1022978" y="1987846"/>
            <a:chExt cx="2649247" cy="2654157"/>
          </a:xfrm>
        </p:grpSpPr>
        <p:pic>
          <p:nvPicPr>
            <p:cNvPr id="4" name="Picture 3">
              <a:extLst>
                <a:ext uri="{FF2B5EF4-FFF2-40B4-BE49-F238E27FC236}">
                  <a16:creationId xmlns:a16="http://schemas.microsoft.com/office/drawing/2014/main" id="{0CEFA4AA-71A3-BB1A-3FBB-920F75FCCC2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22"/>
                      </a14:imgEffect>
                    </a14:imgLayer>
                  </a14:imgProps>
                </a:ext>
                <a:ext uri="{28A0092B-C50C-407E-A947-70E740481C1C}">
                  <a14:useLocalDpi xmlns:a14="http://schemas.microsoft.com/office/drawing/2010/main" val="0"/>
                </a:ext>
              </a:extLst>
            </a:blip>
            <a:srcRect/>
            <a:stretch/>
          </p:blipFill>
          <p:spPr>
            <a:xfrm>
              <a:off x="1022978" y="1987846"/>
              <a:ext cx="2649247" cy="2654157"/>
            </a:xfrm>
            <a:prstGeom prst="roundRect">
              <a:avLst>
                <a:gd name="adj" fmla="val 7907"/>
              </a:avLst>
            </a:prstGeom>
            <a:ln>
              <a:noFill/>
            </a:ln>
          </p:spPr>
        </p:pic>
        <p:sp>
          <p:nvSpPr>
            <p:cNvPr id="6" name="Rounded Rectangle 5">
              <a:extLst>
                <a:ext uri="{FF2B5EF4-FFF2-40B4-BE49-F238E27FC236}">
                  <a16:creationId xmlns:a16="http://schemas.microsoft.com/office/drawing/2014/main" id="{FE531685-0FDF-0AF1-0A63-93C9C6E15FEF}"/>
                </a:ext>
              </a:extLst>
            </p:cNvPr>
            <p:cNvSpPr/>
            <p:nvPr/>
          </p:nvSpPr>
          <p:spPr bwMode="auto">
            <a:xfrm>
              <a:off x="1022979" y="3324070"/>
              <a:ext cx="2649245" cy="1315760"/>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726EDA5-CE71-3E73-D852-0FF9BEFF38E6}"/>
                </a:ext>
              </a:extLst>
            </p:cNvPr>
            <p:cNvSpPr txBox="1"/>
            <p:nvPr/>
          </p:nvSpPr>
          <p:spPr>
            <a:xfrm>
              <a:off x="1088669" y="3819926"/>
              <a:ext cx="2583556"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elevating </a:t>
              </a:r>
              <a:b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our expectations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C509B5BB-1E4F-B745-BD07-116C8630E5B3}"/>
              </a:ext>
            </a:extLst>
          </p:cNvPr>
          <p:cNvSpPr txBox="1"/>
          <p:nvPr/>
        </p:nvSpPr>
        <p:spPr>
          <a:xfrm>
            <a:off x="947414" y="4969501"/>
            <a:ext cx="2800374"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ChatGPT crossed 1 million users in 5 days of launch, setting the platform record.</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1</a:t>
            </a:r>
          </a:p>
        </p:txBody>
      </p:sp>
      <p:grpSp>
        <p:nvGrpSpPr>
          <p:cNvPr id="7" name="Group 6">
            <a:extLst>
              <a:ext uri="{FF2B5EF4-FFF2-40B4-BE49-F238E27FC236}">
                <a16:creationId xmlns:a16="http://schemas.microsoft.com/office/drawing/2014/main" id="{A21C96CE-9C81-872E-E80A-8101F99971CE}"/>
              </a:ext>
            </a:extLst>
          </p:cNvPr>
          <p:cNvGrpSpPr/>
          <p:nvPr/>
        </p:nvGrpSpPr>
        <p:grpSpPr>
          <a:xfrm>
            <a:off x="4769270" y="1985672"/>
            <a:ext cx="2728483" cy="2662060"/>
            <a:chOff x="4769270" y="1985672"/>
            <a:chExt cx="2728483" cy="2662060"/>
          </a:xfrm>
        </p:grpSpPr>
        <p:pic>
          <p:nvPicPr>
            <p:cNvPr id="21" name="Picture 20">
              <a:extLst>
                <a:ext uri="{FF2B5EF4-FFF2-40B4-BE49-F238E27FC236}">
                  <a16:creationId xmlns:a16="http://schemas.microsoft.com/office/drawing/2014/main" id="{3B4081A3-374B-C4C8-9387-91243B08C5AB}"/>
                </a:ext>
              </a:extLst>
            </p:cNvPr>
            <p:cNvPicPr>
              <a:picLocks noChangeAspect="1"/>
            </p:cNvPicPr>
            <p:nvPr/>
          </p:nvPicPr>
          <p:blipFill rotWithShape="1">
            <a:blip r:embed="rId5"/>
            <a:srcRect l="13476" r="19611"/>
            <a:stretch/>
          </p:blipFill>
          <p:spPr>
            <a:xfrm>
              <a:off x="4814201" y="1985672"/>
              <a:ext cx="2633493" cy="2654157"/>
            </a:xfrm>
            <a:prstGeom prst="roundRect">
              <a:avLst>
                <a:gd name="adj" fmla="val 4626"/>
              </a:avLst>
            </a:prstGeom>
          </p:spPr>
        </p:pic>
        <p:sp>
          <p:nvSpPr>
            <p:cNvPr id="22" name="Rounded Rectangle 21">
              <a:extLst>
                <a:ext uri="{FF2B5EF4-FFF2-40B4-BE49-F238E27FC236}">
                  <a16:creationId xmlns:a16="http://schemas.microsoft.com/office/drawing/2014/main" id="{7A95B63C-3415-C0A9-4E16-D4569766809A}"/>
                </a:ext>
              </a:extLst>
            </p:cNvPr>
            <p:cNvSpPr/>
            <p:nvPr/>
          </p:nvSpPr>
          <p:spPr bwMode="auto">
            <a:xfrm>
              <a:off x="4769270" y="3324069"/>
              <a:ext cx="2728483" cy="1323663"/>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FC65A5-9F66-3DA5-50BE-9A13606D3659}"/>
                </a:ext>
              </a:extLst>
            </p:cNvPr>
            <p:cNvSpPr txBox="1"/>
            <p:nvPr/>
          </p:nvSpPr>
          <p:spPr>
            <a:xfrm>
              <a:off x="4912113" y="3819926"/>
              <a:ext cx="2536504"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reshaping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every industry</a:t>
              </a:r>
            </a:p>
          </p:txBody>
        </p:sp>
      </p:grpSp>
      <p:sp>
        <p:nvSpPr>
          <p:cNvPr id="24" name="TextBox 23">
            <a:extLst>
              <a:ext uri="{FF2B5EF4-FFF2-40B4-BE49-F238E27FC236}">
                <a16:creationId xmlns:a16="http://schemas.microsoft.com/office/drawing/2014/main" id="{59AC8C6D-7B30-0642-4F21-F7F59585BEDB}"/>
              </a:ext>
            </a:extLst>
          </p:cNvPr>
          <p:cNvSpPr txBox="1"/>
          <p:nvPr/>
        </p:nvSpPr>
        <p:spPr>
          <a:xfrm>
            <a:off x="4707530" y="4969501"/>
            <a:ext cx="2820326"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The value of AI is projected</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to increase 13x—to $15.7 trillion by 2030.</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2</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grpSp>
        <p:nvGrpSpPr>
          <p:cNvPr id="9" name="Group 8">
            <a:extLst>
              <a:ext uri="{FF2B5EF4-FFF2-40B4-BE49-F238E27FC236}">
                <a16:creationId xmlns:a16="http://schemas.microsoft.com/office/drawing/2014/main" id="{F7579B71-F2B6-B819-1EDC-8570FCA695A9}"/>
              </a:ext>
            </a:extLst>
          </p:cNvPr>
          <p:cNvGrpSpPr/>
          <p:nvPr/>
        </p:nvGrpSpPr>
        <p:grpSpPr>
          <a:xfrm>
            <a:off x="8559561" y="1993575"/>
            <a:ext cx="2649248" cy="2660988"/>
            <a:chOff x="8559561" y="1993575"/>
            <a:chExt cx="2649248" cy="2660988"/>
          </a:xfrm>
        </p:grpSpPr>
        <p:pic>
          <p:nvPicPr>
            <p:cNvPr id="27" name="Picture 26">
              <a:extLst>
                <a:ext uri="{FF2B5EF4-FFF2-40B4-BE49-F238E27FC236}">
                  <a16:creationId xmlns:a16="http://schemas.microsoft.com/office/drawing/2014/main" id="{99C0D1A7-1215-77C3-575A-DD6E3E51980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colorTemperature colorTemp="4657"/>
                      </a14:imgEffect>
                    </a14:imgLayer>
                  </a14:imgProps>
                </a:ext>
                <a:ext uri="{28A0092B-C50C-407E-A947-70E740481C1C}">
                  <a14:useLocalDpi xmlns:a14="http://schemas.microsoft.com/office/drawing/2010/main" val="0"/>
                </a:ext>
              </a:extLst>
            </a:blip>
            <a:srcRect/>
            <a:stretch/>
          </p:blipFill>
          <p:spPr>
            <a:xfrm flipH="1">
              <a:off x="8562715" y="1993575"/>
              <a:ext cx="2633493" cy="2654157"/>
            </a:xfrm>
            <a:prstGeom prst="roundRect">
              <a:avLst>
                <a:gd name="adj" fmla="val 7907"/>
              </a:avLst>
            </a:prstGeom>
          </p:spPr>
        </p:pic>
        <p:sp>
          <p:nvSpPr>
            <p:cNvPr id="29" name="Rounded Rectangle 28">
              <a:extLst>
                <a:ext uri="{FF2B5EF4-FFF2-40B4-BE49-F238E27FC236}">
                  <a16:creationId xmlns:a16="http://schemas.microsoft.com/office/drawing/2014/main" id="{15562C19-348F-F881-2003-DA1E568B0A9D}"/>
                </a:ext>
              </a:extLst>
            </p:cNvPr>
            <p:cNvSpPr/>
            <p:nvPr/>
          </p:nvSpPr>
          <p:spPr bwMode="auto">
            <a:xfrm>
              <a:off x="8559561" y="3256337"/>
              <a:ext cx="2649248" cy="1398226"/>
            </a:xfrm>
            <a:prstGeom prst="roundRect">
              <a:avLst/>
            </a:prstGeom>
            <a:gradFill>
              <a:gsLst>
                <a:gs pos="0">
                  <a:srgbClr val="F5F1FA">
                    <a:lumMod val="97099"/>
                    <a:alpha val="0"/>
                  </a:srgbClr>
                </a:gs>
                <a:gs pos="40000">
                  <a:schemeClr val="tx1">
                    <a:alpha val="9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D5596A8F-F348-2E90-9D94-79499DF3329D}"/>
                </a:ext>
              </a:extLst>
            </p:cNvPr>
            <p:cNvSpPr txBox="1"/>
            <p:nvPr/>
          </p:nvSpPr>
          <p:spPr>
            <a:xfrm>
              <a:off x="8690216" y="3830279"/>
              <a:ext cx="2505992" cy="59708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2499"/>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8" panose="020B0502040204020203" pitchFamily="34" charset="0"/>
                  <a:ea typeface="Segoe UI Semibold 8" panose="020B0502040204020203" pitchFamily="34" charset="0"/>
                  <a:cs typeface="Segoe UI Semibold 8" panose="020B0502040204020203" pitchFamily="34" charset="0"/>
                </a:rPr>
                <a:t>It’s rejuvenating transformation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71435D79-6EC9-58DB-B6F8-AD6F33CB8A2E}"/>
              </a:ext>
            </a:extLst>
          </p:cNvPr>
          <p:cNvSpPr txBox="1"/>
          <p:nvPr/>
        </p:nvSpPr>
        <p:spPr>
          <a:xfrm>
            <a:off x="8627767" y="4979854"/>
            <a:ext cx="2649248" cy="6546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86785"/>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87% of organizations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believe AI will give them </a:t>
            </a:r>
            <a:br>
              <a:rPr kumimoji="0" lang="en-US" sz="1400" b="0" i="0" u="none" strike="noStrike" kern="1200" cap="none" spc="0" normalizeH="0" baseline="0" noProof="0" dirty="0">
                <a:ln>
                  <a:noFill/>
                </a:ln>
                <a:solidFill>
                  <a:srgbClr val="FFFFFF"/>
                </a:solidFill>
                <a:effectLst/>
                <a:uLnTx/>
                <a:uFillTx/>
                <a:latin typeface="Segoe UI Semibold"/>
                <a:ea typeface="Segoe UI Semibold 8" panose="020B0502040204020203" pitchFamily="34" charset="0"/>
                <a:cs typeface="Segoe UI Semibold 8"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a competitive edge.</a:t>
            </a:r>
            <a:r>
              <a:rPr kumimoji="0" lang="en-US" sz="1400" b="0" i="0" u="none" strike="noStrike" kern="1200" cap="none" spc="0" normalizeH="0" baseline="30000" noProof="0" dirty="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rPr>
              <a:t>3</a:t>
            </a:r>
            <a:endParaRPr kumimoji="0" lang="en-US" sz="1400" b="0" i="0" u="none" strike="noStrike" kern="1200" cap="none" spc="0" normalizeH="0" baseline="30000" noProof="0">
              <a:ln>
                <a:noFill/>
              </a:ln>
              <a:solidFill>
                <a:srgbClr val="000000"/>
              </a:solidFill>
              <a:effectLst/>
              <a:uLnTx/>
              <a:uFillTx/>
              <a:latin typeface="Segoe UI Semibold"/>
              <a:ea typeface="Segoe UI Semibold 8" panose="020B0502040204020203" pitchFamily="34" charset="0"/>
              <a:cs typeface="Segoe UI Semibold 8" panose="020B0502040204020203" pitchFamily="34" charset="0"/>
            </a:endParaRPr>
          </a:p>
        </p:txBody>
      </p:sp>
      <p:sp>
        <p:nvSpPr>
          <p:cNvPr id="3" name="TextBox 2">
            <a:extLst>
              <a:ext uri="{FF2B5EF4-FFF2-40B4-BE49-F238E27FC236}">
                <a16:creationId xmlns:a16="http://schemas.microsoft.com/office/drawing/2014/main" id="{94C79113-60D1-D4B4-328E-609EA301DD0A}"/>
              </a:ext>
            </a:extLst>
          </p:cNvPr>
          <p:cNvSpPr txBox="1"/>
          <p:nvPr/>
        </p:nvSpPr>
        <p:spPr>
          <a:xfrm>
            <a:off x="590231" y="6204158"/>
            <a:ext cx="954633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100" b="0" i="0" u="none" strike="noStrike" kern="1200" cap="none" spc="0" normalizeH="0" baseline="0" noProof="0" dirty="0">
                <a:ln>
                  <a:noFill/>
                </a:ln>
                <a:solidFill>
                  <a:srgbClr val="000000"/>
                </a:solidFill>
                <a:effectLst/>
                <a:uLnTx/>
                <a:uFillTx/>
                <a:latin typeface="Segoe UI"/>
                <a:ea typeface="+mn-ea"/>
                <a:cs typeface="+mn-cs"/>
              </a:rPr>
              <a:t>OpenAI public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100" b="0" i="0" u="none" strike="noStrike" kern="1200" cap="none" spc="0" normalizeH="0" baseline="0" noProof="0" dirty="0">
                <a:ln>
                  <a:noFill/>
                </a:ln>
                <a:solidFill>
                  <a:srgbClr val="000000"/>
                </a:solidFill>
                <a:effectLst/>
                <a:uLnTx/>
                <a:uFillTx/>
                <a:latin typeface="Segoe UI"/>
                <a:ea typeface="+mn-ea"/>
                <a:cs typeface="+mn-cs"/>
              </a:rPr>
              <a:t>Global Artificial Intelligence Study: Exploiting the AI Revolution, PwC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100" b="0" i="0" u="none" strike="noStrike" kern="1200" cap="none" spc="0" normalizeH="0" baseline="0" noProof="0" dirty="0">
                <a:ln>
                  <a:noFill/>
                </a:ln>
                <a:solidFill>
                  <a:srgbClr val="000000"/>
                </a:solidFill>
                <a:effectLst/>
                <a:uLnTx/>
                <a:uFillTx/>
                <a:latin typeface="Segoe UI"/>
                <a:ea typeface="+mn-ea"/>
                <a:cs typeface="+mn-cs"/>
              </a:rPr>
              <a:t>AI Global Executive Study and Research Project, MIT Sloan and BCG</a:t>
            </a:r>
          </a:p>
        </p:txBody>
      </p:sp>
      <p:sp>
        <p:nvSpPr>
          <p:cNvPr id="2" name="Slide Number Placeholder 3">
            <a:extLst>
              <a:ext uri="{FF2B5EF4-FFF2-40B4-BE49-F238E27FC236}">
                <a16:creationId xmlns:a16="http://schemas.microsoft.com/office/drawing/2014/main" id="{286584C7-C75A-9050-35C3-F461A6D305BD}"/>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41</a:t>
            </a:fld>
            <a:endParaRPr lang="en-US" dirty="0">
              <a:solidFill>
                <a:srgbClr val="D1282E"/>
              </a:solidFill>
            </a:endParaRPr>
          </a:p>
        </p:txBody>
      </p:sp>
    </p:spTree>
    <p:extLst>
      <p:ext uri="{BB962C8B-B14F-4D97-AF65-F5344CB8AC3E}">
        <p14:creationId xmlns:p14="http://schemas.microsoft.com/office/powerpoint/2010/main" val="293854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nodeType="withEffect">
                                  <p:stCondLst>
                                    <p:cond delay="0"/>
                                  </p:stCondLst>
                                  <p:childTnLst>
                                    <p:animMotion origin="layout" path="M 3.125E-6 0.03889 L 3.125E-6 -2.96296E-6 " pathEditMode="relative" rAng="0" ptsTypes="AA">
                                      <p:cBhvr>
                                        <p:cTn id="9" dur="500" fill="hold"/>
                                        <p:tgtEl>
                                          <p:spTgt spid="11"/>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42" presetClass="path" presetSubtype="0" decel="100000" fill="hold" grpId="1" nodeType="withEffect">
                                  <p:stCondLst>
                                    <p:cond delay="0"/>
                                  </p:stCondLst>
                                  <p:childTnLst>
                                    <p:animMotion origin="layout" path="M 1.875E-6 0.03889 L 1.875E-6 -2.22222E-6 " pathEditMode="relative" rAng="0" ptsTypes="AA">
                                      <p:cBhvr>
                                        <p:cTn id="14" dur="500" fill="hold"/>
                                        <p:tgtEl>
                                          <p:spTgt spid="10"/>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nodeType="withEffect">
                                  <p:stCondLst>
                                    <p:cond delay="0"/>
                                  </p:stCondLst>
                                  <p:childTnLst>
                                    <p:animMotion origin="layout" path="M 3.125E-6 0.03889 L 3.125E-6 -2.96296E-6 " pathEditMode="relative" rAng="0" ptsTypes="AA">
                                      <p:cBhvr>
                                        <p:cTn id="19" dur="500" fill="hold"/>
                                        <p:tgtEl>
                                          <p:spTgt spid="7"/>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decel="100000" fill="hold" grpId="1" nodeType="withEffect">
                                  <p:stCondLst>
                                    <p:cond delay="250"/>
                                  </p:stCondLst>
                                  <p:childTnLst>
                                    <p:animMotion origin="layout" path="M -2.70833E-6 0.03889 L -2.70833E-6 -2.22222E-6 " pathEditMode="relative" rAng="0" ptsTypes="AA">
                                      <p:cBhvr>
                                        <p:cTn id="24" dur="500" fill="hold"/>
                                        <p:tgtEl>
                                          <p:spTgt spid="24"/>
                                        </p:tgtEl>
                                        <p:attrNameLst>
                                          <p:attrName>ppt_x</p:attrName>
                                          <p:attrName>ppt_y</p:attrName>
                                        </p:attrNameLst>
                                      </p:cBhvr>
                                      <p:rCtr x="0" y="-1944"/>
                                    </p:animMotion>
                                  </p:childTnLst>
                                </p:cTn>
                              </p:par>
                              <p:par>
                                <p:cTn id="25" presetID="10"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250"/>
                                  </p:stCondLst>
                                  <p:childTnLst>
                                    <p:animMotion origin="layout" path="M 3.125E-6 0.03889 L 3.125E-6 -2.96296E-6 " pathEditMode="relative" rAng="0" ptsTypes="AA">
                                      <p:cBhvr>
                                        <p:cTn id="29" dur="500" fill="hold"/>
                                        <p:tgtEl>
                                          <p:spTgt spid="9"/>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250"/>
                                        <p:tgtEl>
                                          <p:spTgt spid="42"/>
                                        </p:tgtEl>
                                      </p:cBhvr>
                                    </p:animEffect>
                                  </p:childTnLst>
                                </p:cTn>
                              </p:par>
                              <p:par>
                                <p:cTn id="33" presetID="42" presetClass="path" presetSubtype="0" decel="100000" fill="hold" grpId="1" nodeType="withEffect">
                                  <p:stCondLst>
                                    <p:cond delay="500"/>
                                  </p:stCondLst>
                                  <p:childTnLst>
                                    <p:animMotion origin="layout" path="M 3.95833E-6 0.03889 L 3.95833E-6 -2.59259E-6 " pathEditMode="relative" rAng="0" ptsTypes="AA">
                                      <p:cBhvr>
                                        <p:cTn id="34" dur="500" fill="hold"/>
                                        <p:tgtEl>
                                          <p:spTgt spid="4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42" grpId="0"/>
      <p:bldP spid="4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 name="Title 13">
            <a:extLst>
              <a:ext uri="{FF2B5EF4-FFF2-40B4-BE49-F238E27FC236}">
                <a16:creationId xmlns:a16="http://schemas.microsoft.com/office/drawing/2014/main" id="{69B7BF6A-C349-8399-39A2-B5E2F7549EF8}"/>
              </a:ext>
            </a:extLst>
          </p:cNvPr>
          <p:cNvSpPr>
            <a:spLocks noGrp="1"/>
          </p:cNvSpPr>
          <p:nvPr>
            <p:ph type="title"/>
          </p:nvPr>
        </p:nvSpPr>
        <p:spPr/>
        <p:txBody>
          <a:bodyPr/>
          <a:lstStyle/>
          <a:p>
            <a:r>
              <a:rPr lang="en-US" noProof="0" dirty="0"/>
              <a:t>Drive meaningful business value with intelligent apps</a:t>
            </a:r>
            <a:br>
              <a:rPr lang="en-US" noProof="0" dirty="0"/>
            </a:br>
            <a:endParaRPr lang="en-US" dirty="0"/>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40%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decrease in customer support tickets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Delight</a:t>
            </a:r>
            <a:r>
              <a:rPr lang="en-US" sz="1600" dirty="0">
                <a:solidFill>
                  <a:srgbClr val="000000"/>
                </a:solidFill>
                <a:latin typeface="Segoe UI Semibold"/>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customers with next-gen AI-powered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Increase user growth and satisfaction.</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Capture incremental revenue.</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738664"/>
          </a:xfrm>
          <a:prstGeom prst="rect">
            <a:avLst/>
          </a:prstGeom>
          <a:noFill/>
        </p:spPr>
        <p:txBody>
          <a:bodyPr wrap="square" lIns="0" tIns="0" rIns="0" bIns="0" anchor="t">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Attract the best developer talent.</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unique differentiation. </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1.5 months</a:t>
            </a:r>
            <a:endPar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10% to </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88263" y="6250325"/>
            <a:ext cx="110185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1</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AI, a commissioned study conducted by Forrester Consulting (May 2023). Results are for a composite organization representative of interviewed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30000" noProof="0" dirty="0">
                <a:ln>
                  <a:noFill/>
                </a:ln>
                <a:solidFill>
                  <a:srgbClr val="000000"/>
                </a:solidFill>
                <a:effectLst/>
                <a:uLnTx/>
                <a:uFillTx/>
                <a:latin typeface="Segoe UI"/>
                <a:ea typeface="+mn-ea"/>
                <a:cs typeface="+mn-cs"/>
              </a:rPr>
              <a:t>2</a:t>
            </a:r>
            <a:r>
              <a:rPr kumimoji="0" lang="en-US" sz="800" b="0" i="0" u="none" strike="noStrike" kern="1200" cap="none" spc="0" normalizeH="0" baseline="0" noProof="0" dirty="0">
                <a:ln>
                  <a:noFill/>
                </a:ln>
                <a:solidFill>
                  <a:srgbClr val="000000"/>
                </a:solidFill>
                <a:effectLst/>
                <a:uLnTx/>
                <a:uFillTx/>
                <a:latin typeface="Segoe UI"/>
                <a:ea typeface="+mn-ea"/>
                <a:cs typeface="+mn-cs"/>
              </a:rPr>
              <a:t>The Total Economic Impact™ of Microsoft Azure App Innovation, a commissioned study conducted by Forrester Consulting (June 2023). Results are for a composite organization representative of interviewed customers.</a:t>
            </a:r>
          </a:p>
        </p:txBody>
      </p:sp>
      <p:sp>
        <p:nvSpPr>
          <p:cNvPr id="6" name="TextBox 5">
            <a:extLst>
              <a:ext uri="{FF2B5EF4-FFF2-40B4-BE49-F238E27FC236}">
                <a16:creationId xmlns:a16="http://schemas.microsoft.com/office/drawing/2014/main" id="{CB9D40D2-88B7-CC54-64E8-421C69B190A7}"/>
              </a:ext>
            </a:extLst>
          </p:cNvPr>
          <p:cNvSpPr txBox="1"/>
          <p:nvPr/>
        </p:nvSpPr>
        <p:spPr>
          <a:xfrm>
            <a:off x="9496042" y="4880138"/>
            <a:ext cx="1797675" cy="553998"/>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Average 10% to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25%</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dirty="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Consolidate redundant systems.</a:t>
            </a:r>
            <a:endParaRPr kumimoji="0" lang="en-US" sz="12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 name="Slide Number Placeholder 3">
            <a:extLst>
              <a:ext uri="{FF2B5EF4-FFF2-40B4-BE49-F238E27FC236}">
                <a16:creationId xmlns:a16="http://schemas.microsoft.com/office/drawing/2014/main" id="{18DDB747-6EA2-3EF3-73FD-559B62C4B9CC}"/>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42</a:t>
            </a:fld>
            <a:endParaRPr lang="en-US" dirty="0">
              <a:solidFill>
                <a:srgbClr val="D1282E"/>
              </a:solidFill>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45833E-6 0.03889 L 1.45833E-6 -4.07407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Generative AI Applications in Business</a:t>
            </a:r>
          </a:p>
        </p:txBody>
      </p:sp>
      <p:sp>
        <p:nvSpPr>
          <p:cNvPr id="3" name="Content Placeholder 2"/>
          <p:cNvSpPr>
            <a:spLocks noGrp="1"/>
          </p:cNvSpPr>
          <p:nvPr>
            <p:ph idx="1"/>
          </p:nvPr>
        </p:nvSpPr>
        <p:spPr>
          <a:xfrm>
            <a:off x="609600" y="1073889"/>
            <a:ext cx="10160000" cy="5052276"/>
          </a:xfrm>
        </p:spPr>
        <p:txBody>
          <a:bodyPr/>
          <a:lstStyle/>
          <a:p>
            <a:r>
              <a:rPr lang="en-US" dirty="0"/>
              <a:t>Real-world examples of AI in action</a:t>
            </a:r>
          </a:p>
          <a:p>
            <a:pPr lvl="1"/>
            <a:r>
              <a:rPr lang="en-US" dirty="0"/>
              <a:t>Manufacturing: Streamlines operations with predictive maintenance</a:t>
            </a:r>
          </a:p>
          <a:p>
            <a:pPr lvl="1"/>
            <a:r>
              <a:rPr lang="en-US" dirty="0"/>
              <a:t>Retail: Enhances personalized shopping experiences and inventory management</a:t>
            </a:r>
          </a:p>
          <a:p>
            <a:pPr lvl="1"/>
            <a:r>
              <a:rPr lang="en-US" dirty="0"/>
              <a:t>Customer Service: Automates responses with 24/7 chatbot support</a:t>
            </a:r>
          </a:p>
          <a:p>
            <a:r>
              <a:rPr lang="en-US" dirty="0"/>
              <a:t>AI-driven product design, marketing, and customer service</a:t>
            </a:r>
          </a:p>
          <a:p>
            <a:pPr lvl="1"/>
            <a:r>
              <a:rPr lang="en-US" dirty="0"/>
              <a:t>Product Design: Generates prototypes and accelerates development</a:t>
            </a:r>
          </a:p>
          <a:p>
            <a:pPr lvl="1"/>
            <a:r>
              <a:rPr lang="en-US" dirty="0"/>
              <a:t>Marketing: Automates campaign creation and customer segmentation</a:t>
            </a:r>
          </a:p>
          <a:p>
            <a:pPr lvl="1"/>
            <a:r>
              <a:rPr lang="en-US" dirty="0"/>
              <a:t>Customer Service: Provides instant support and detailed analytics</a:t>
            </a:r>
          </a:p>
          <a:p>
            <a:r>
              <a:rPr lang="en-US" dirty="0"/>
              <a:t>Reducing time-to-market with AI</a:t>
            </a:r>
          </a:p>
          <a:p>
            <a:pPr lvl="1"/>
            <a:r>
              <a:rPr lang="en-US" dirty="0"/>
              <a:t>Automates repetitive tasks and shortens development cycles</a:t>
            </a:r>
          </a:p>
          <a:p>
            <a:pPr lvl="1"/>
            <a:r>
              <a:rPr lang="en-US" dirty="0"/>
              <a:t>Speeds up decision-making processes with data-driven insights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it-IT" dirty="0"/>
              <a:t>Generative AI in Product Design</a:t>
            </a:r>
          </a:p>
        </p:txBody>
      </p:sp>
      <p:sp>
        <p:nvSpPr>
          <p:cNvPr id="3" name="Content Placeholder 2"/>
          <p:cNvSpPr>
            <a:spLocks noGrp="1"/>
          </p:cNvSpPr>
          <p:nvPr>
            <p:ph idx="1"/>
          </p:nvPr>
        </p:nvSpPr>
        <p:spPr>
          <a:xfrm>
            <a:off x="609600" y="1073889"/>
            <a:ext cx="10160000" cy="5052276"/>
          </a:xfrm>
        </p:spPr>
        <p:txBody>
          <a:bodyPr/>
          <a:lstStyle/>
          <a:p>
            <a:r>
              <a:rPr lang="en-US" dirty="0"/>
              <a:t>Revolutionizing product design with AI</a:t>
            </a:r>
          </a:p>
          <a:p>
            <a:pPr marL="742950" lvl="1" indent="-285750">
              <a:buFont typeface="Arial" panose="020B0604020202020204" pitchFamily="34" charset="0"/>
              <a:buChar char="•"/>
            </a:pPr>
            <a:r>
              <a:rPr lang="en-US" dirty="0"/>
              <a:t>Rapidly explores design variations based on predefined parameters</a:t>
            </a:r>
          </a:p>
          <a:p>
            <a:pPr marL="742950" lvl="1" indent="-285750">
              <a:buFont typeface="Arial" panose="020B0604020202020204" pitchFamily="34" charset="0"/>
              <a:buChar char="•"/>
            </a:pPr>
            <a:r>
              <a:rPr lang="en-US" dirty="0"/>
              <a:t>Optimizes for factors like cost, durability, and material usage</a:t>
            </a:r>
          </a:p>
          <a:p>
            <a:r>
              <a:rPr lang="en-US" dirty="0"/>
              <a:t>Prototyping and simulation tools</a:t>
            </a:r>
          </a:p>
          <a:p>
            <a:pPr marL="742950" lvl="1" indent="-285750">
              <a:buFont typeface="Arial" panose="020B0604020202020204" pitchFamily="34" charset="0"/>
              <a:buChar char="•"/>
            </a:pPr>
            <a:r>
              <a:rPr lang="en-US" dirty="0"/>
              <a:t>AI-driven tools like Autodesk’s Dreamcatcher assist in creating high-fidelity prototypes</a:t>
            </a:r>
          </a:p>
          <a:p>
            <a:pPr marL="742950" lvl="1" indent="-285750">
              <a:buFont typeface="Arial" panose="020B0604020202020204" pitchFamily="34" charset="0"/>
              <a:buChar char="•"/>
            </a:pPr>
            <a:r>
              <a:rPr lang="en-US" dirty="0"/>
              <a:t>Simulate real-world conditions to evaluate design resilience and functionality</a:t>
            </a:r>
          </a:p>
          <a:p>
            <a:r>
              <a:rPr lang="en-US" dirty="0"/>
              <a:t>Case study: AI in automotive design</a:t>
            </a:r>
          </a:p>
          <a:p>
            <a:pPr marL="742950" lvl="1" indent="-285750">
              <a:buFont typeface="Arial" panose="020B0604020202020204" pitchFamily="34" charset="0"/>
              <a:buChar char="•"/>
            </a:pPr>
            <a:r>
              <a:rPr lang="en-US" dirty="0"/>
              <a:t>Companies like BMW leverage AI to create lighter, more efficient components</a:t>
            </a:r>
          </a:p>
          <a:p>
            <a:pPr marL="742950" lvl="1" indent="-285750">
              <a:buFont typeface="Arial" panose="020B0604020202020204" pitchFamily="34" charset="0"/>
              <a:buChar char="•"/>
            </a:pPr>
            <a:r>
              <a:rPr lang="en-US" dirty="0"/>
              <a:t>Focuses on enhancing fuel efficiency while maintaining safety standards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8187159" cy="730250"/>
          </a:xfrm>
        </p:spPr>
        <p:txBody>
          <a:bodyPr>
            <a:normAutofit fontScale="90000"/>
          </a:bodyPr>
          <a:lstStyle/>
          <a:p>
            <a:r>
              <a:rPr lang="en-US" dirty="0"/>
              <a:t>Generative ai Marketing and Customer Engagement</a:t>
            </a:r>
          </a:p>
        </p:txBody>
      </p:sp>
      <p:sp>
        <p:nvSpPr>
          <p:cNvPr id="3" name="Content Placeholder 2"/>
          <p:cNvSpPr>
            <a:spLocks noGrp="1"/>
          </p:cNvSpPr>
          <p:nvPr>
            <p:ph idx="1"/>
          </p:nvPr>
        </p:nvSpPr>
        <p:spPr>
          <a:xfrm>
            <a:off x="609600" y="1073889"/>
            <a:ext cx="10160000" cy="5052276"/>
          </a:xfrm>
        </p:spPr>
        <p:txBody>
          <a:bodyPr/>
          <a:lstStyle/>
          <a:p>
            <a:r>
              <a:rPr lang="en-US" dirty="0"/>
              <a:t>Personalizing marketing campaigns at scale</a:t>
            </a:r>
          </a:p>
          <a:p>
            <a:pPr marL="742950" lvl="1" indent="-285750">
              <a:buFont typeface="Arial" panose="020B0604020202020204" pitchFamily="34" charset="0"/>
              <a:buChar char="•"/>
            </a:pPr>
            <a:r>
              <a:rPr lang="en-US" dirty="0"/>
              <a:t>AI analyzes customer data to craft unique, targeted messages</a:t>
            </a:r>
          </a:p>
          <a:p>
            <a:pPr marL="742950" lvl="1" indent="-285750">
              <a:buFont typeface="Arial" panose="020B0604020202020204" pitchFamily="34" charset="0"/>
              <a:buChar char="•"/>
            </a:pPr>
            <a:r>
              <a:rPr lang="en-US" dirty="0"/>
              <a:t>Delivers personalized experiences across email, social media, and ads</a:t>
            </a:r>
          </a:p>
          <a:p>
            <a:r>
              <a:rPr lang="en-US" dirty="0"/>
              <a:t>Automating content creation</a:t>
            </a:r>
          </a:p>
          <a:p>
            <a:pPr marL="742950" lvl="1" indent="-285750">
              <a:buFont typeface="Arial" panose="020B0604020202020204" pitchFamily="34" charset="0"/>
              <a:buChar char="•"/>
            </a:pPr>
            <a:r>
              <a:rPr lang="en-US" dirty="0"/>
              <a:t>Tools like GPT-4 generate ads, social media posts, and email content</a:t>
            </a:r>
          </a:p>
          <a:p>
            <a:pPr marL="742950" lvl="1" indent="-285750">
              <a:buFont typeface="Arial" panose="020B0604020202020204" pitchFamily="34" charset="0"/>
              <a:buChar char="•"/>
            </a:pPr>
            <a:r>
              <a:rPr lang="en-US" dirty="0"/>
              <a:t>Enables rapid, data-driven adjustments to campaign messaging</a:t>
            </a:r>
          </a:p>
          <a:p>
            <a:r>
              <a:rPr lang="en-US" dirty="0"/>
              <a:t>Real-world example: AI in e-commerce marketing</a:t>
            </a:r>
          </a:p>
          <a:p>
            <a:pPr marL="742950" lvl="1" indent="-285750">
              <a:buFont typeface="Arial" panose="020B0604020202020204" pitchFamily="34" charset="0"/>
              <a:buChar char="•"/>
            </a:pPr>
            <a:r>
              <a:rPr lang="en-US" dirty="0"/>
              <a:t>Platforms like Amazon use AI to personalize recommendations and optimize pricing</a:t>
            </a:r>
          </a:p>
          <a:p>
            <a:pPr marL="742950" lvl="1" indent="-285750">
              <a:buFont typeface="Arial" panose="020B0604020202020204" pitchFamily="34" charset="0"/>
              <a:buChar char="•"/>
            </a:pPr>
            <a:r>
              <a:rPr lang="en-US" dirty="0"/>
              <a:t>Real-time targeting enhances customer engagement and conversion rates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90B2-89EC-C84E-C5BB-2C8DB492C05D}"/>
              </a:ext>
            </a:extLst>
          </p:cNvPr>
          <p:cNvSpPr>
            <a:spLocks noGrp="1"/>
          </p:cNvSpPr>
          <p:nvPr>
            <p:ph type="title"/>
          </p:nvPr>
        </p:nvSpPr>
        <p:spPr/>
        <p:txBody>
          <a:bodyPr/>
          <a:lstStyle/>
          <a:p>
            <a:r>
              <a:rPr lang="en-US" dirty="0"/>
              <a:t>Financial</a:t>
            </a:r>
            <a:r>
              <a:rPr lang="en-US" baseline="0" dirty="0"/>
              <a:t> Services and Risk Management</a:t>
            </a:r>
            <a:endParaRPr lang="en-US" dirty="0"/>
          </a:p>
        </p:txBody>
      </p:sp>
      <p:sp>
        <p:nvSpPr>
          <p:cNvPr id="3" name="Content Placeholder 2">
            <a:extLst>
              <a:ext uri="{FF2B5EF4-FFF2-40B4-BE49-F238E27FC236}">
                <a16:creationId xmlns:a16="http://schemas.microsoft.com/office/drawing/2014/main" id="{055CD782-50A7-7FCC-F728-924CFF434830}"/>
              </a:ext>
            </a:extLst>
          </p:cNvPr>
          <p:cNvSpPr>
            <a:spLocks noGrp="1"/>
          </p:cNvSpPr>
          <p:nvPr>
            <p:ph idx="1"/>
          </p:nvPr>
        </p:nvSpPr>
        <p:spPr/>
        <p:txBody>
          <a:bodyPr/>
          <a:lstStyle/>
          <a:p>
            <a:r>
              <a:rPr lang="en-US" dirty="0"/>
              <a:t>Enhancing fraud detection</a:t>
            </a:r>
          </a:p>
          <a:p>
            <a:pPr lvl="1"/>
            <a:r>
              <a:rPr lang="en-US" dirty="0"/>
              <a:t>AI analyzes transaction patterns to flag potentially fraudulent activity in real-time.</a:t>
            </a:r>
          </a:p>
          <a:p>
            <a:r>
              <a:rPr lang="en-US" dirty="0"/>
              <a:t>Risk assessment and mitigation</a:t>
            </a:r>
          </a:p>
          <a:p>
            <a:pPr lvl="1"/>
            <a:r>
              <a:rPr lang="en-US" dirty="0"/>
              <a:t>Machine learning models predict and quantify risks, assisting in decision-making for loans, investments, and insurance.</a:t>
            </a:r>
          </a:p>
          <a:p>
            <a:r>
              <a:rPr lang="en-US" dirty="0"/>
              <a:t>Personalized financial products</a:t>
            </a:r>
          </a:p>
          <a:p>
            <a:pPr lvl="1"/>
            <a:r>
              <a:rPr lang="en-US" dirty="0"/>
              <a:t>AI customizes financial offerings based on individual customer data, improving client experience and engagement.</a:t>
            </a:r>
          </a:p>
          <a:p>
            <a:r>
              <a:rPr lang="en-US" dirty="0"/>
              <a:t>Compliance monitoring</a:t>
            </a:r>
          </a:p>
          <a:p>
            <a:pPr lvl="1"/>
            <a:r>
              <a:rPr lang="en-US" dirty="0"/>
              <a:t>Automates monitoring for regulatory compliance, identifying unusual activity that may require intervention.</a:t>
            </a:r>
          </a:p>
          <a:p>
            <a:endParaRPr lang="en-US" dirty="0"/>
          </a:p>
        </p:txBody>
      </p:sp>
      <p:sp>
        <p:nvSpPr>
          <p:cNvPr id="4" name="Slide Number Placeholder 3">
            <a:extLst>
              <a:ext uri="{FF2B5EF4-FFF2-40B4-BE49-F238E27FC236}">
                <a16:creationId xmlns:a16="http://schemas.microsoft.com/office/drawing/2014/main" id="{D0239570-6528-BC50-AEF6-5A1311C5C66C}"/>
              </a:ext>
            </a:extLst>
          </p:cNvPr>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46</a:t>
            </a:fld>
            <a:endParaRPr lang="en-US" dirty="0">
              <a:solidFill>
                <a:srgbClr val="D1282E"/>
              </a:solidFill>
            </a:endParaRPr>
          </a:p>
        </p:txBody>
      </p:sp>
    </p:spTree>
    <p:extLst>
      <p:ext uri="{BB962C8B-B14F-4D97-AF65-F5344CB8AC3E}">
        <p14:creationId xmlns:p14="http://schemas.microsoft.com/office/powerpoint/2010/main" val="414860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E86-3146-07C3-205F-498FED3A1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7DD59-DE90-FE06-1A3B-713E3EC61928}"/>
              </a:ext>
            </a:extLst>
          </p:cNvPr>
          <p:cNvSpPr>
            <a:spLocks noGrp="1"/>
          </p:cNvSpPr>
          <p:nvPr>
            <p:ph type="title"/>
          </p:nvPr>
        </p:nvSpPr>
        <p:spPr>
          <a:xfrm>
            <a:off x="609600" y="152718"/>
            <a:ext cx="8013405" cy="729784"/>
          </a:xfrm>
        </p:spPr>
        <p:txBody>
          <a:bodyPr>
            <a:normAutofit/>
          </a:bodyPr>
          <a:lstStyle/>
          <a:p>
            <a:pPr lvl="0"/>
            <a:r>
              <a:rPr lang="it-IT" dirty="0"/>
              <a:t>Demo: Processing Client Data Privately</a:t>
            </a:r>
          </a:p>
        </p:txBody>
      </p:sp>
      <p:sp>
        <p:nvSpPr>
          <p:cNvPr id="3" name="Content Placeholder 2">
            <a:extLst>
              <a:ext uri="{FF2B5EF4-FFF2-40B4-BE49-F238E27FC236}">
                <a16:creationId xmlns:a16="http://schemas.microsoft.com/office/drawing/2014/main" id="{5D7CEDF0-C45B-6C70-EA69-62265C76166F}"/>
              </a:ext>
            </a:extLst>
          </p:cNvPr>
          <p:cNvSpPr>
            <a:spLocks noGrp="1"/>
          </p:cNvSpPr>
          <p:nvPr>
            <p:ph idx="1"/>
          </p:nvPr>
        </p:nvSpPr>
        <p:spPr>
          <a:xfrm>
            <a:off x="609600" y="1073889"/>
            <a:ext cx="10160000" cy="5052276"/>
          </a:xfrm>
        </p:spPr>
        <p:txBody>
          <a:bodyPr>
            <a:normAutofit/>
          </a:bodyPr>
          <a:lstStyle/>
          <a:p>
            <a:pPr lvl="0"/>
            <a:r>
              <a:rPr lang="en-US" dirty="0"/>
              <a:t>Step 1:Provision Azure OpenAI Service</a:t>
            </a:r>
          </a:p>
          <a:p>
            <a:pPr lvl="0"/>
            <a:r>
              <a:rPr lang="en-US" dirty="0"/>
              <a:t>Step 2: Prepare Your Data Locally</a:t>
            </a:r>
          </a:p>
          <a:p>
            <a:pPr lvl="0"/>
            <a:r>
              <a:rPr lang="en-US" dirty="0"/>
              <a:t>Step 3: Use Azure SDK to Call the API</a:t>
            </a:r>
          </a:p>
          <a:p>
            <a:pPr lvl="0"/>
            <a:r>
              <a:rPr lang="en-US" dirty="0"/>
              <a:t>Step 4: Generate and Store Insights</a:t>
            </a:r>
          </a:p>
          <a:p>
            <a:pPr lvl="0"/>
            <a:r>
              <a:rPr lang="en-US" dirty="0"/>
              <a:t>Step 5: Extend with an Interactive Q&amp;A</a:t>
            </a:r>
          </a:p>
        </p:txBody>
      </p:sp>
      <p:sp>
        <p:nvSpPr>
          <p:cNvPr id="6" name="Slide Number Placeholder 5">
            <a:extLst>
              <a:ext uri="{FF2B5EF4-FFF2-40B4-BE49-F238E27FC236}">
                <a16:creationId xmlns:a16="http://schemas.microsoft.com/office/drawing/2014/main" id="{7AAD0951-204B-0361-3E1A-2D93815BFBF4}"/>
              </a:ext>
            </a:extLst>
          </p:cNvPr>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47</a:t>
            </a:fld>
            <a:endParaRPr lang="en-US" dirty="0"/>
          </a:p>
        </p:txBody>
      </p:sp>
      <p:pic>
        <p:nvPicPr>
          <p:cNvPr id="4" name="Picture 3">
            <a:extLst>
              <a:ext uri="{FF2B5EF4-FFF2-40B4-BE49-F238E27FC236}">
                <a16:creationId xmlns:a16="http://schemas.microsoft.com/office/drawing/2014/main" id="{3069771A-592E-EF34-3993-DADADD8616E5}"/>
              </a:ext>
            </a:extLst>
          </p:cNvPr>
          <p:cNvPicPr>
            <a:picLocks noChangeAspect="1"/>
          </p:cNvPicPr>
          <p:nvPr/>
        </p:nvPicPr>
        <p:blipFill>
          <a:blip r:embed="rId3"/>
          <a:stretch>
            <a:fillRect/>
          </a:stretch>
        </p:blipFill>
        <p:spPr>
          <a:xfrm>
            <a:off x="3497580" y="2946328"/>
            <a:ext cx="7759064" cy="3234064"/>
          </a:xfrm>
          <a:prstGeom prst="rect">
            <a:avLst/>
          </a:prstGeom>
        </p:spPr>
      </p:pic>
    </p:spTree>
    <p:extLst>
      <p:ext uri="{BB962C8B-B14F-4D97-AF65-F5344CB8AC3E}">
        <p14:creationId xmlns:p14="http://schemas.microsoft.com/office/powerpoint/2010/main" val="1508726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Ethics, Security, and Culture</a:t>
            </a:r>
          </a:p>
        </p:txBody>
      </p:sp>
      <p:sp>
        <p:nvSpPr>
          <p:cNvPr id="3" name="Content Placeholder 2"/>
          <p:cNvSpPr>
            <a:spLocks noGrp="1"/>
          </p:cNvSpPr>
          <p:nvPr>
            <p:ph idx="1"/>
          </p:nvPr>
        </p:nvSpPr>
        <p:spPr/>
        <p:txBody>
          <a:bodyPr/>
          <a:lstStyle/>
          <a:p>
            <a:r>
              <a:rPr lang="en-US" dirty="0"/>
              <a:t>Ethics in AI</a:t>
            </a:r>
          </a:p>
          <a:p>
            <a:r>
              <a:rPr lang="en-US" dirty="0"/>
              <a:t>Cloud Security &amp; Compliance</a:t>
            </a:r>
          </a:p>
          <a:p>
            <a:r>
              <a:rPr lang="en-US" dirty="0"/>
              <a:t>Data Privacy and Regulatory Standards</a:t>
            </a:r>
          </a:p>
          <a:p>
            <a:r>
              <a:rPr lang="en-US" dirty="0"/>
              <a:t>Building a Cloud-Ready Culture</a:t>
            </a:r>
          </a:p>
          <a:p>
            <a:r>
              <a:rPr lang="en-US" dirty="0"/>
              <a:t>Computer Vision and Facial Recognition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48</a:t>
            </a:fld>
            <a:endParaRPr lang="en-US" dirty="0">
              <a:solidFill>
                <a:srgbClr val="D1282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a:t>Ethics in AI</a:t>
            </a:r>
          </a:p>
        </p:txBody>
      </p:sp>
      <p:sp>
        <p:nvSpPr>
          <p:cNvPr id="3" name="Content Placeholder 2"/>
          <p:cNvSpPr>
            <a:spLocks noGrp="1"/>
          </p:cNvSpPr>
          <p:nvPr>
            <p:ph idx="1"/>
          </p:nvPr>
        </p:nvSpPr>
        <p:spPr>
          <a:xfrm>
            <a:off x="609600" y="1073889"/>
            <a:ext cx="10160000" cy="5052276"/>
          </a:xfrm>
        </p:spPr>
        <p:txBody>
          <a:bodyPr/>
          <a:lstStyle/>
          <a:p>
            <a:r>
              <a:rPr lang="en-US" dirty="0"/>
              <a:t>Addressing bias in AI models</a:t>
            </a:r>
          </a:p>
          <a:p>
            <a:pPr marL="742950" lvl="1" indent="-285750">
              <a:buFont typeface="Arial" panose="020B0604020202020204" pitchFamily="34" charset="0"/>
              <a:buChar char="•"/>
            </a:pPr>
            <a:r>
              <a:rPr lang="en-US" dirty="0"/>
              <a:t>Bias in training data can lead to skewed AI outcomes, impacting decision fairness. Ensuring diversity and regular audits in data selection can mitigate this risk.</a:t>
            </a:r>
          </a:p>
          <a:p>
            <a:r>
              <a:rPr lang="en-US" dirty="0"/>
              <a:t>Ensuring transparency and fairness</a:t>
            </a:r>
          </a:p>
          <a:p>
            <a:pPr marL="742950" lvl="1" indent="-285750">
              <a:buFont typeface="Arial" panose="020B0604020202020204" pitchFamily="34" charset="0"/>
              <a:buChar char="•"/>
            </a:pPr>
            <a:r>
              <a:rPr lang="en-US" dirty="0"/>
              <a:t>Explainable AI is crucial, helping stakeholders understand decision-making processes. Regular fairness assessments help maintain equity and trust.</a:t>
            </a:r>
          </a:p>
          <a:p>
            <a:r>
              <a:rPr lang="en-US" dirty="0"/>
              <a:t>Governance frameworks for AI use</a:t>
            </a:r>
          </a:p>
          <a:p>
            <a:pPr marL="742950" lvl="1" indent="-285750">
              <a:buFont typeface="Arial" panose="020B0604020202020204" pitchFamily="34" charset="0"/>
              <a:buChar char="•"/>
            </a:pPr>
            <a:r>
              <a:rPr lang="en-US" dirty="0"/>
              <a:t>Effective AI governance aligns AI practices with ethical standards and regulatory requirements, reinforcing accountability and ethical deployment.</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b="1"/>
              <a:t>Agenda</a:t>
            </a:r>
          </a:p>
        </p:txBody>
      </p:sp>
      <p:sp>
        <p:nvSpPr>
          <p:cNvPr id="3" name="Content Placeholder 2"/>
          <p:cNvSpPr>
            <a:spLocks noGrp="1"/>
          </p:cNvSpPr>
          <p:nvPr>
            <p:ph idx="1"/>
          </p:nvPr>
        </p:nvSpPr>
        <p:spPr/>
        <p:txBody>
          <a:bodyPr/>
          <a:lstStyle/>
          <a:p>
            <a:pPr lvl="0"/>
            <a:r>
              <a:rPr dirty="0"/>
              <a:t>Introduction</a:t>
            </a:r>
          </a:p>
          <a:p>
            <a:pPr lvl="0"/>
            <a:r>
              <a:rPr dirty="0"/>
              <a:t>Cloud Computing Basics</a:t>
            </a:r>
          </a:p>
          <a:p>
            <a:pPr lvl="0"/>
            <a:r>
              <a:rPr dirty="0"/>
              <a:t>Azure Cloud Platform</a:t>
            </a:r>
          </a:p>
          <a:p>
            <a:pPr lvl="0"/>
            <a:r>
              <a:rPr lang="en-US" dirty="0"/>
              <a:t>Demo: Azure Virtual Desktop</a:t>
            </a:r>
          </a:p>
          <a:p>
            <a:pPr lvl="0"/>
            <a:r>
              <a:rPr lang="en-US" dirty="0"/>
              <a:t>Artificial Intelligence and Machine Learning</a:t>
            </a:r>
          </a:p>
          <a:p>
            <a:pPr lvl="0"/>
            <a:r>
              <a:rPr dirty="0"/>
              <a:t>Generative AI</a:t>
            </a:r>
            <a:endParaRPr lang="en-US" dirty="0"/>
          </a:p>
          <a:p>
            <a:r>
              <a:rPr lang="en-US" dirty="0"/>
              <a:t>Demo: ChatGPT for basic data processing</a:t>
            </a:r>
          </a:p>
          <a:p>
            <a:pPr lvl="0"/>
            <a:r>
              <a:rPr dirty="0"/>
              <a:t>AI in Business Applications</a:t>
            </a:r>
          </a:p>
          <a:p>
            <a:r>
              <a:rPr lang="en-US" dirty="0"/>
              <a:t>Demo: Azure Open AI private data processing</a:t>
            </a:r>
          </a:p>
          <a:p>
            <a:pPr lvl="0"/>
            <a:r>
              <a:rPr dirty="0"/>
              <a:t>Ethics, Security, and Culture</a:t>
            </a:r>
          </a:p>
          <a:p>
            <a:r>
              <a:rPr lang="en-US" dirty="0"/>
              <a:t>Demo: Azure Vision and Facial Recognition</a:t>
            </a:r>
          </a:p>
          <a:p>
            <a:pPr lvl="0"/>
            <a:r>
              <a:rPr dirty="0"/>
              <a:t>Q&amp;A and Wrap-Up</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a:t>
            </a:fld>
            <a:endParaRPr lang="en-US" dirty="0">
              <a:solidFill>
                <a:srgbClr val="D1282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Cloud Security &amp; Compliance</a:t>
            </a:r>
          </a:p>
        </p:txBody>
      </p:sp>
      <p:sp>
        <p:nvSpPr>
          <p:cNvPr id="3" name="Content Placeholder 2"/>
          <p:cNvSpPr>
            <a:spLocks noGrp="1"/>
          </p:cNvSpPr>
          <p:nvPr>
            <p:ph idx="1"/>
          </p:nvPr>
        </p:nvSpPr>
        <p:spPr>
          <a:xfrm>
            <a:off x="609600" y="1073889"/>
            <a:ext cx="10160000" cy="5052276"/>
          </a:xfrm>
        </p:spPr>
        <p:txBody>
          <a:bodyPr/>
          <a:lstStyle/>
          <a:p>
            <a:r>
              <a:rPr lang="en-US" dirty="0"/>
              <a:t>Data encryption</a:t>
            </a:r>
          </a:p>
          <a:p>
            <a:pPr marL="742950" lvl="1" indent="-285750">
              <a:buFont typeface="Arial" panose="020B0604020202020204" pitchFamily="34" charset="0"/>
              <a:buChar char="•"/>
            </a:pPr>
            <a:r>
              <a:rPr lang="en-US" dirty="0"/>
              <a:t>Sensitive data requires encryption at rest and in transit, safeguarding information across cloud environments.</a:t>
            </a:r>
          </a:p>
          <a:p>
            <a:r>
              <a:rPr lang="en-US" dirty="0"/>
              <a:t>Azure’s compliance certifications</a:t>
            </a:r>
          </a:p>
          <a:p>
            <a:pPr marL="742950" lvl="1" indent="-285750">
              <a:buFont typeface="Arial" panose="020B0604020202020204" pitchFamily="34" charset="0"/>
              <a:buChar char="•"/>
            </a:pPr>
            <a:r>
              <a:rPr lang="en-US" dirty="0"/>
              <a:t>Azure meets stringent global security standards, including GDPR, HIPAA, and ISO 27001, ensuring regulatory compliance.</a:t>
            </a:r>
          </a:p>
          <a:p>
            <a:r>
              <a:rPr lang="en-US" dirty="0"/>
              <a:t>Security best practices</a:t>
            </a:r>
          </a:p>
          <a:p>
            <a:pPr marL="742950" lvl="1" indent="-285750">
              <a:buFont typeface="Arial" panose="020B0604020202020204" pitchFamily="34" charset="0"/>
              <a:buChar char="•"/>
            </a:pPr>
            <a:r>
              <a:rPr lang="en-US" dirty="0"/>
              <a:t>Employ MFA, schedule regular security audits, and encrypt data comprehensively to strengthen security.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Building a Cloud-Ready Culture</a:t>
            </a:r>
          </a:p>
        </p:txBody>
      </p:sp>
      <p:sp>
        <p:nvSpPr>
          <p:cNvPr id="3" name="Content Placeholder 2"/>
          <p:cNvSpPr>
            <a:spLocks noGrp="1"/>
          </p:cNvSpPr>
          <p:nvPr>
            <p:ph idx="1"/>
          </p:nvPr>
        </p:nvSpPr>
        <p:spPr>
          <a:xfrm>
            <a:off x="609600" y="1073889"/>
            <a:ext cx="10160000" cy="5052276"/>
          </a:xfrm>
        </p:spPr>
        <p:txBody>
          <a:bodyPr/>
          <a:lstStyle/>
          <a:p>
            <a:r>
              <a:rPr lang="en-US" dirty="0"/>
              <a:t>Fostering innovation and risk-taking</a:t>
            </a:r>
          </a:p>
          <a:p>
            <a:pPr marL="742950" lvl="1" indent="-285750">
              <a:buFont typeface="Arial" panose="020B0604020202020204" pitchFamily="34" charset="0"/>
              <a:buChar char="•"/>
            </a:pPr>
            <a:r>
              <a:rPr lang="en-US" dirty="0"/>
              <a:t>Encourage experimentation with cloud technologies to unlock potential business benefits.</a:t>
            </a:r>
          </a:p>
          <a:p>
            <a:r>
              <a:rPr lang="en-US" dirty="0"/>
              <a:t>Upskilling the workforce</a:t>
            </a:r>
          </a:p>
          <a:p>
            <a:pPr marL="742950" lvl="1" indent="-285750">
              <a:buFont typeface="Arial" panose="020B0604020202020204" pitchFamily="34" charset="0"/>
              <a:buChar char="•"/>
            </a:pPr>
            <a:r>
              <a:rPr lang="en-US" dirty="0"/>
              <a:t>Equip employees with training on AI and cloud tools to enhance their skills and adaptability.</a:t>
            </a:r>
          </a:p>
          <a:p>
            <a:r>
              <a:rPr lang="en-US" dirty="0"/>
              <a:t>Overcoming resistance to change</a:t>
            </a:r>
          </a:p>
          <a:p>
            <a:pPr marL="742950" lvl="1" indent="-285750">
              <a:buFont typeface="Arial" panose="020B0604020202020204" pitchFamily="34" charset="0"/>
              <a:buChar char="•"/>
            </a:pPr>
            <a:r>
              <a:rPr lang="en-US" dirty="0"/>
              <a:t>Communicate cloud adoption benefits clearly and provide transition support to ease adjustments.</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A771-1CD7-8AC0-6CFE-E43D8E6C0D99}"/>
              </a:ext>
            </a:extLst>
          </p:cNvPr>
          <p:cNvSpPr>
            <a:spLocks noGrp="1"/>
          </p:cNvSpPr>
          <p:nvPr>
            <p:ph type="title"/>
          </p:nvPr>
        </p:nvSpPr>
        <p:spPr>
          <a:xfrm>
            <a:off x="609600" y="152718"/>
            <a:ext cx="7721600" cy="1371600"/>
          </a:xfrm>
        </p:spPr>
        <p:txBody>
          <a:bodyPr vert="horz" lIns="91440" tIns="45720" rIns="91440" bIns="45720" rtlCol="0" anchor="b">
            <a:normAutofit/>
          </a:bodyPr>
          <a:lstStyle/>
          <a:p>
            <a:r>
              <a:rPr lang="en-US" dirty="0"/>
              <a:t>Computer Vision</a:t>
            </a:r>
          </a:p>
        </p:txBody>
      </p:sp>
      <p:pic>
        <p:nvPicPr>
          <p:cNvPr id="5" name="Content Placeholder 4" descr="Digital technology vision exam eye test">
            <a:extLst>
              <a:ext uri="{FF2B5EF4-FFF2-40B4-BE49-F238E27FC236}">
                <a16:creationId xmlns:a16="http://schemas.microsoft.com/office/drawing/2014/main" id="{CFD9C2A1-87D4-457C-B31B-036A386DA77F}"/>
              </a:ext>
            </a:extLst>
          </p:cNvPr>
          <p:cNvPicPr>
            <a:picLocks noGrp="1" noChangeAspect="1"/>
          </p:cNvPicPr>
          <p:nvPr>
            <p:ph sz="half" idx="1"/>
          </p:nvPr>
        </p:nvPicPr>
        <p:blipFill rotWithShape="1">
          <a:blip r:embed="rId3"/>
          <a:srcRect l="21466" r="30741" b="-1"/>
          <a:stretch/>
        </p:blipFill>
        <p:spPr>
          <a:xfrm>
            <a:off x="609601" y="1941095"/>
            <a:ext cx="5486400" cy="3866147"/>
          </a:xfrm>
        </p:spPr>
      </p:pic>
      <p:sp>
        <p:nvSpPr>
          <p:cNvPr id="4" name="Content Placeholder 3">
            <a:extLst>
              <a:ext uri="{FF2B5EF4-FFF2-40B4-BE49-F238E27FC236}">
                <a16:creationId xmlns:a16="http://schemas.microsoft.com/office/drawing/2014/main" id="{03BBAD04-D771-1640-0C67-38EA8549A1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86879" y="1574800"/>
            <a:ext cx="4955178" cy="4525963"/>
          </a:xfrm>
        </p:spPr>
        <p:txBody>
          <a:bodyPr>
            <a:normAutofit/>
          </a:bodyPr>
          <a:lstStyle/>
          <a:p>
            <a:r>
              <a:rPr lang="en-US" sz="1800" dirty="0"/>
              <a:t>Extract insights from images and videos</a:t>
            </a:r>
          </a:p>
          <a:p>
            <a:pPr marL="742950" lvl="1" indent="-285750">
              <a:buFont typeface="Arial" panose="020B0604020202020204" pitchFamily="34" charset="0"/>
              <a:buChar char="•"/>
            </a:pPr>
            <a:r>
              <a:rPr lang="en-US" sz="1600" dirty="0"/>
              <a:t>Analyze visuals to gather valuable data for various applications</a:t>
            </a:r>
          </a:p>
          <a:p>
            <a:r>
              <a:rPr lang="en-US" sz="1800" dirty="0"/>
              <a:t>Pre-built APIs for rapid deployment</a:t>
            </a:r>
          </a:p>
          <a:p>
            <a:pPr marL="742950" lvl="1" indent="-285750">
              <a:buFont typeface="Arial" panose="020B0604020202020204" pitchFamily="34" charset="0"/>
              <a:buChar char="•"/>
            </a:pPr>
            <a:r>
              <a:rPr lang="en-US" sz="1600" dirty="0"/>
              <a:t>Simplify integration with powerful, ready-to-use computer vision capabilities</a:t>
            </a:r>
          </a:p>
          <a:p>
            <a:r>
              <a:rPr lang="en-US" sz="1800" dirty="0"/>
              <a:t>Recognize faces, objects, and text</a:t>
            </a:r>
          </a:p>
          <a:p>
            <a:pPr marL="742950" lvl="1" indent="-285750">
              <a:buFont typeface="Arial" panose="020B0604020202020204" pitchFamily="34" charset="0"/>
              <a:buChar char="•"/>
            </a:pPr>
            <a:r>
              <a:rPr lang="en-US" sz="1600" dirty="0"/>
              <a:t>Identify people, products, and documents in images to automate workflows</a:t>
            </a:r>
          </a:p>
          <a:p>
            <a:r>
              <a:rPr lang="en-US" sz="1800" dirty="0"/>
              <a:t>Real-world applications in finance and retail</a:t>
            </a:r>
          </a:p>
          <a:p>
            <a:pPr marL="742950" lvl="1" indent="-285750">
              <a:buFont typeface="Arial" panose="020B0604020202020204" pitchFamily="34" charset="0"/>
              <a:buChar char="•"/>
            </a:pPr>
            <a:r>
              <a:rPr lang="en-US" sz="1600" dirty="0"/>
              <a:t>Fraud detection, document processing, and customer insights</a:t>
            </a:r>
          </a:p>
          <a:p>
            <a:endParaRPr lang="en-US" sz="1800" dirty="0"/>
          </a:p>
        </p:txBody>
      </p:sp>
      <p:sp>
        <p:nvSpPr>
          <p:cNvPr id="3" name="Slide Number Placeholder 3">
            <a:extLst>
              <a:ext uri="{FF2B5EF4-FFF2-40B4-BE49-F238E27FC236}">
                <a16:creationId xmlns:a16="http://schemas.microsoft.com/office/drawing/2014/main" id="{B13A60A7-1076-76C0-66CA-0BA7F8CFF2F9}"/>
              </a:ext>
            </a:extLst>
          </p:cNvPr>
          <p:cNvSpPr>
            <a:spLocks noGrp="1"/>
          </p:cNvSpPr>
          <p:nvPr>
            <p:ph type="sldNum" sz="quarter" idx="12"/>
          </p:nvPr>
        </p:nvSpPr>
        <p:spPr>
          <a:xfrm rot="16200000">
            <a:off x="11189125" y="5824646"/>
            <a:ext cx="1315721" cy="486833"/>
          </a:xfrm>
        </p:spPr>
        <p:txBody>
          <a:bodyPr/>
          <a:lstStyle/>
          <a:p>
            <a:pPr defTabSz="685800"/>
            <a:fld id="{D99624C5-FDF6-4954-B8C3-64918F306FAA}" type="slidenum">
              <a:rPr lang="en-US" smtClean="0">
                <a:solidFill>
                  <a:srgbClr val="D1282E"/>
                </a:solidFill>
              </a:rPr>
              <a:pPr defTabSz="685800"/>
              <a:t>52</a:t>
            </a:fld>
            <a:endParaRPr lang="en-US" dirty="0">
              <a:solidFill>
                <a:srgbClr val="D1282E"/>
              </a:solidFill>
            </a:endParaRPr>
          </a:p>
        </p:txBody>
      </p:sp>
    </p:spTree>
    <p:extLst>
      <p:ext uri="{BB962C8B-B14F-4D97-AF65-F5344CB8AC3E}">
        <p14:creationId xmlns:p14="http://schemas.microsoft.com/office/powerpoint/2010/main" val="174835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Digital technology vision exam eye test">
            <a:extLst>
              <a:ext uri="{FF2B5EF4-FFF2-40B4-BE49-F238E27FC236}">
                <a16:creationId xmlns:a16="http://schemas.microsoft.com/office/drawing/2014/main" id="{F28A6FA1-B7AC-BE5A-6951-C1D41C84855F}"/>
              </a:ext>
            </a:extLst>
          </p:cNvPr>
          <p:cNvPicPr>
            <a:picLocks noGrp="1" noChangeAspect="1"/>
          </p:cNvPicPr>
          <p:nvPr>
            <p:ph idx="13"/>
          </p:nvPr>
        </p:nvPicPr>
        <p:blipFill rotWithShape="1">
          <a:blip r:embed="rId3"/>
          <a:srcRect r="-2" b="1258"/>
          <a:stretch/>
        </p:blipFill>
        <p:spPr>
          <a:xfrm>
            <a:off x="1" y="2"/>
            <a:ext cx="11285315" cy="7438014"/>
          </a:xfrm>
          <a:noFill/>
        </p:spPr>
      </p:pic>
      <p:sp>
        <p:nvSpPr>
          <p:cNvPr id="2" name="Title 1">
            <a:extLst>
              <a:ext uri="{FF2B5EF4-FFF2-40B4-BE49-F238E27FC236}">
                <a16:creationId xmlns:a16="http://schemas.microsoft.com/office/drawing/2014/main" id="{4E2B41F4-5021-C3EF-2D3C-E9848B32E116}"/>
              </a:ext>
            </a:extLst>
          </p:cNvPr>
          <p:cNvSpPr>
            <a:spLocks noGrp="1"/>
          </p:cNvSpPr>
          <p:nvPr>
            <p:ph type="title"/>
          </p:nvPr>
        </p:nvSpPr>
        <p:spPr>
          <a:xfrm>
            <a:off x="1261872" y="758952"/>
            <a:ext cx="9418320" cy="4041648"/>
          </a:xfrm>
        </p:spPr>
        <p:txBody>
          <a:bodyPr anchor="b">
            <a:normAutofit/>
          </a:bodyPr>
          <a:lstStyle/>
          <a:p>
            <a:r>
              <a:rPr lang="en-US" dirty="0"/>
              <a:t>Demo: AI Vision</a:t>
            </a:r>
          </a:p>
        </p:txBody>
      </p:sp>
      <p:sp>
        <p:nvSpPr>
          <p:cNvPr id="3" name="Content Placeholder 2">
            <a:extLst>
              <a:ext uri="{FF2B5EF4-FFF2-40B4-BE49-F238E27FC236}">
                <a16:creationId xmlns:a16="http://schemas.microsoft.com/office/drawing/2014/main" id="{3755A2AA-D12F-F6D1-4E72-3BF196D6756A}"/>
              </a:ext>
            </a:extLst>
          </p:cNvPr>
          <p:cNvSpPr>
            <a:spLocks noGrp="1"/>
          </p:cNvSpPr>
          <p:nvPr>
            <p:ph type="body" idx="1"/>
          </p:nvPr>
        </p:nvSpPr>
        <p:spPr>
          <a:xfrm>
            <a:off x="1261872" y="4800600"/>
            <a:ext cx="9418320" cy="1691640"/>
          </a:xfrm>
        </p:spPr>
        <p:txBody>
          <a:bodyPr anchor="t">
            <a:normAutofit/>
          </a:bodyPr>
          <a:lstStyle/>
          <a:p>
            <a:pPr marL="342900" indent="-342900">
              <a:buFont typeface="Arial" panose="020B0604020202020204" pitchFamily="34" charset="0"/>
              <a:buChar char="•"/>
            </a:pPr>
            <a:r>
              <a:rPr lang="en-US" dirty="0">
                <a:solidFill>
                  <a:schemeClr val="bg2">
                    <a:lumMod val="20000"/>
                    <a:lumOff val="80000"/>
                  </a:schemeClr>
                </a:solidFill>
              </a:rPr>
              <a:t>Setup Azure Vision Studio</a:t>
            </a:r>
          </a:p>
          <a:p>
            <a:pPr marL="342900" indent="-342900">
              <a:buFont typeface="Arial" panose="020B0604020202020204" pitchFamily="34" charset="0"/>
              <a:buChar char="•"/>
            </a:pPr>
            <a:r>
              <a:rPr lang="en-US" dirty="0">
                <a:solidFill>
                  <a:schemeClr val="bg2">
                    <a:lumMod val="20000"/>
                    <a:lumOff val="80000"/>
                  </a:schemeClr>
                </a:solidFill>
              </a:rPr>
              <a:t>Detect common objects in images</a:t>
            </a:r>
          </a:p>
          <a:p>
            <a:pPr marL="342900" indent="-342900">
              <a:buFont typeface="Arial" panose="020B0604020202020204" pitchFamily="34" charset="0"/>
              <a:buChar char="•"/>
            </a:pPr>
            <a:r>
              <a:rPr lang="en-US" dirty="0">
                <a:solidFill>
                  <a:schemeClr val="bg2">
                    <a:lumMod val="20000"/>
                    <a:lumOff val="80000"/>
                  </a:schemeClr>
                </a:solidFill>
              </a:rPr>
              <a:t>Extract common tags from images</a:t>
            </a:r>
          </a:p>
          <a:p>
            <a:pPr marL="342900" indent="-342900">
              <a:buFont typeface="Arial" panose="020B0604020202020204" pitchFamily="34" charset="0"/>
              <a:buChar char="•"/>
            </a:pPr>
            <a:r>
              <a:rPr lang="en-US" dirty="0">
                <a:solidFill>
                  <a:schemeClr val="bg2">
                    <a:lumMod val="20000"/>
                    <a:lumOff val="80000"/>
                  </a:schemeClr>
                </a:solidFill>
              </a:rPr>
              <a:t>Extract Text from images</a:t>
            </a:r>
          </a:p>
        </p:txBody>
      </p:sp>
      <p:sp>
        <p:nvSpPr>
          <p:cNvPr id="5" name="Slide Number Placeholder 4">
            <a:extLst>
              <a:ext uri="{FF2B5EF4-FFF2-40B4-BE49-F238E27FC236}">
                <a16:creationId xmlns:a16="http://schemas.microsoft.com/office/drawing/2014/main" id="{D2717991-03B2-AA81-ACE1-AB4B05FF81F1}"/>
              </a:ext>
            </a:extLst>
          </p:cNvPr>
          <p:cNvSpPr>
            <a:spLocks noGrp="1"/>
          </p:cNvSpPr>
          <p:nvPr>
            <p:ph type="sldNum" sz="quarter" idx="12"/>
          </p:nvPr>
        </p:nvSpPr>
        <p:spPr>
          <a:xfrm rot="16200000">
            <a:off x="11189125" y="5824646"/>
            <a:ext cx="1315721" cy="486833"/>
          </a:xfrm>
        </p:spPr>
        <p:txBody>
          <a:bodyPr anchor="ctr">
            <a:normAutofit/>
          </a:bodyPr>
          <a:lstStyle/>
          <a:p>
            <a:pPr defTabSz="685800">
              <a:spcAft>
                <a:spcPts val="600"/>
              </a:spcAft>
            </a:pPr>
            <a:fld id="{D99624C5-FDF6-4954-B8C3-64918F306FAA}" type="slidenum">
              <a:rPr lang="en-US" smtClean="0">
                <a:solidFill>
                  <a:srgbClr val="D1282E"/>
                </a:solidFill>
              </a:rPr>
              <a:pPr defTabSz="685800">
                <a:spcAft>
                  <a:spcPts val="600"/>
                </a:spcAft>
              </a:pPr>
              <a:t>53</a:t>
            </a:fld>
            <a:endParaRPr lang="en-US">
              <a:solidFill>
                <a:srgbClr val="D1282E"/>
              </a:solidFill>
            </a:endParaRPr>
          </a:p>
        </p:txBody>
      </p:sp>
    </p:spTree>
    <p:extLst>
      <p:ext uri="{BB962C8B-B14F-4D97-AF65-F5344CB8AC3E}">
        <p14:creationId xmlns:p14="http://schemas.microsoft.com/office/powerpoint/2010/main" val="3871772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lang="en-US" dirty="0"/>
              <a:t>Wrap-Up &amp; Key Takeaways</a:t>
            </a:r>
          </a:p>
        </p:txBody>
      </p:sp>
      <p:sp>
        <p:nvSpPr>
          <p:cNvPr id="3" name="Content Placeholder 2"/>
          <p:cNvSpPr>
            <a:spLocks noGrp="1"/>
          </p:cNvSpPr>
          <p:nvPr>
            <p:ph idx="1"/>
          </p:nvPr>
        </p:nvSpPr>
        <p:spPr>
          <a:xfrm>
            <a:off x="609600" y="1073889"/>
            <a:ext cx="10160000" cy="5052276"/>
          </a:xfrm>
        </p:spPr>
        <p:txBody>
          <a:bodyPr/>
          <a:lstStyle/>
          <a:p>
            <a:pPr lvl="0"/>
            <a:r>
              <a:rPr lang="en-US"/>
              <a:t>Recap of the Session</a:t>
            </a:r>
          </a:p>
          <a:p>
            <a:pPr lvl="0"/>
            <a:r>
              <a:rPr lang="en-US"/>
              <a:t>Call to Action: Start Your Cloud and AI Journey</a:t>
            </a:r>
          </a:p>
          <a:p>
            <a:pPr lvl="0"/>
            <a:r>
              <a:rPr lang="en-US"/>
              <a:t>Q&amp;A with the Audience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Recap of the Session</a:t>
            </a:r>
          </a:p>
        </p:txBody>
      </p:sp>
      <p:sp>
        <p:nvSpPr>
          <p:cNvPr id="3" name="Content Placeholder 2"/>
          <p:cNvSpPr>
            <a:spLocks noGrp="1"/>
          </p:cNvSpPr>
          <p:nvPr>
            <p:ph idx="1"/>
          </p:nvPr>
        </p:nvSpPr>
        <p:spPr/>
        <p:txBody>
          <a:bodyPr/>
          <a:lstStyle/>
          <a:p>
            <a:pPr lvl="0"/>
            <a:r>
              <a:t>Cloud computing and AI</a:t>
            </a:r>
          </a:p>
          <a:p>
            <a:pPr lvl="1"/>
            <a:r>
              <a:t>We explored the basics of cloud computing, Azure, and Generative AI.</a:t>
            </a:r>
          </a:p>
          <a:p>
            <a:pPr lvl="0"/>
            <a:r>
              <a:t>Real-world applications</a:t>
            </a:r>
          </a:p>
          <a:p>
            <a:pPr lvl="1"/>
            <a:r>
              <a:t>Discussed how AI and cloud technologies are transforming industries like healthcare, retail, and media.</a:t>
            </a:r>
          </a:p>
          <a:p>
            <a:pPr lvl="0"/>
            <a:r>
              <a:t>Demos</a:t>
            </a:r>
          </a:p>
          <a:p>
            <a:pPr lvl="1"/>
            <a:r>
              <a:t>Showcased Azure AutoML for business insights and real-time analytics using Azure Synapse.</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55</a:t>
            </a:fld>
            <a:endParaRPr lang="en-US" dirty="0">
              <a:solidFill>
                <a:srgbClr val="D1282E"/>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20200" cy="729784"/>
          </a:xfrm>
        </p:spPr>
        <p:txBody>
          <a:bodyPr>
            <a:normAutofit/>
          </a:bodyPr>
          <a:lstStyle/>
          <a:p>
            <a:pPr marL="0" lvl="0" indent="0">
              <a:buNone/>
            </a:pPr>
            <a:r>
              <a:rPr dirty="0"/>
              <a:t>Call to Action: Start Your Cloud and AI Journey</a:t>
            </a:r>
          </a:p>
        </p:txBody>
      </p:sp>
      <p:sp>
        <p:nvSpPr>
          <p:cNvPr id="3" name="Content Placeholder 2"/>
          <p:cNvSpPr>
            <a:spLocks noGrp="1"/>
          </p:cNvSpPr>
          <p:nvPr>
            <p:ph idx="1"/>
          </p:nvPr>
        </p:nvSpPr>
        <p:spPr/>
        <p:txBody>
          <a:bodyPr/>
          <a:lstStyle/>
          <a:p>
            <a:pPr lvl="0"/>
            <a:r>
              <a:t>Leverage Azure’s AI tools</a:t>
            </a:r>
          </a:p>
          <a:p>
            <a:pPr lvl="1"/>
            <a:r>
              <a:t>Start experimenting with tools like AutoML, Cognitive Services, and Synapse for real-time analytics.</a:t>
            </a:r>
          </a:p>
          <a:p>
            <a:pPr lvl="0"/>
            <a:r>
              <a:t>Explore Azure’s resources</a:t>
            </a:r>
          </a:p>
          <a:p>
            <a:pPr lvl="1"/>
            <a:r>
              <a:t>Azure offers various resources to help you get started, from documentation to free trials.</a:t>
            </a:r>
          </a:p>
          <a:p>
            <a:pPr lvl="0"/>
            <a:r>
              <a:t>Integrate AI into your business</a:t>
            </a:r>
          </a:p>
          <a:p>
            <a:pPr lvl="1"/>
            <a:r>
              <a:t>Begin adopting AI in business processes to drive innovation and improve efficiency.</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56</a:t>
            </a:fld>
            <a:endParaRPr lang="en-US" dirty="0">
              <a:solidFill>
                <a:srgbClr val="D1282E"/>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0" lvl="0" indent="0">
              <a:buNone/>
            </a:pPr>
            <a:r>
              <a:rPr dirty="0"/>
              <a:t>Q&amp;A with the Audience</a:t>
            </a:r>
          </a:p>
        </p:txBody>
      </p:sp>
      <p:sp>
        <p:nvSpPr>
          <p:cNvPr id="3" name="Content Placeholder 2"/>
          <p:cNvSpPr>
            <a:spLocks noGrp="1"/>
          </p:cNvSpPr>
          <p:nvPr>
            <p:ph idx="1"/>
          </p:nvPr>
        </p:nvSpPr>
        <p:spPr/>
        <p:txBody>
          <a:bodyPr/>
          <a:lstStyle/>
          <a:p>
            <a:pPr lvl="0"/>
            <a:r>
              <a:rPr dirty="0"/>
              <a:t>Open for questions</a:t>
            </a:r>
          </a:p>
          <a:p>
            <a:pPr lvl="1"/>
            <a:r>
              <a:rPr dirty="0"/>
              <a:t>Encourage participants to ask questions related to cloud computing, AI, and the demos.</a:t>
            </a:r>
          </a:p>
          <a:p>
            <a:pPr lvl="0"/>
            <a:r>
              <a:rPr dirty="0"/>
              <a:t>Clarify key points</a:t>
            </a:r>
          </a:p>
          <a:p>
            <a:pPr lvl="1"/>
            <a:r>
              <a:rPr dirty="0"/>
              <a:t>Provide clarification or further explanation on any of the topics discussed during the session.</a:t>
            </a:r>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57</a:t>
            </a:fld>
            <a:endParaRPr lang="en-US" dirty="0">
              <a:solidFill>
                <a:srgbClr val="D128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marL="457200" lvl="0" indent="-457200">
              <a:buFont typeface="Wingdings" panose="05000000000000000000" pitchFamily="2" charset="2"/>
              <a:buChar char="v"/>
            </a:pPr>
            <a:r>
              <a:rPr dirty="0"/>
              <a:t>Cloud Computing Basics</a:t>
            </a:r>
          </a:p>
        </p:txBody>
      </p:sp>
      <p:sp>
        <p:nvSpPr>
          <p:cNvPr id="3" name="Content Placeholder 2"/>
          <p:cNvSpPr>
            <a:spLocks noGrp="1"/>
          </p:cNvSpPr>
          <p:nvPr>
            <p:ph idx="1"/>
          </p:nvPr>
        </p:nvSpPr>
        <p:spPr/>
        <p:txBody>
          <a:bodyPr/>
          <a:lstStyle/>
          <a:p>
            <a:pPr lvl="0"/>
            <a:r>
              <a:rPr lang="en-US" dirty="0"/>
              <a:t>The Cloud Revolution</a:t>
            </a:r>
          </a:p>
          <a:p>
            <a:pPr lvl="0"/>
            <a:r>
              <a:rPr lang="en-US" dirty="0"/>
              <a:t>Key Cloud Components</a:t>
            </a:r>
          </a:p>
          <a:p>
            <a:pPr lvl="0"/>
            <a:r>
              <a:rPr lang="en-US" dirty="0"/>
              <a:t>Types of Cloud Deployments</a:t>
            </a:r>
          </a:p>
          <a:p>
            <a:pPr lvl="0"/>
            <a:r>
              <a:rPr lang="en-US" dirty="0"/>
              <a:t>Cloud Adoption: A Leadership Perspective</a:t>
            </a:r>
          </a:p>
          <a:p>
            <a:pPr lvl="0"/>
            <a:r>
              <a:rPr lang="en-US" dirty="0"/>
              <a:t>Security and Compliance in Cloud</a:t>
            </a:r>
          </a:p>
          <a:p>
            <a:pPr lvl="0"/>
            <a:r>
              <a:rPr lang="en-US" dirty="0"/>
              <a:t>Cost Efficiency and Scalability</a:t>
            </a:r>
          </a:p>
          <a:p>
            <a:pPr lvl="0"/>
            <a:r>
              <a:rPr lang="en-US" dirty="0"/>
              <a:t>Hybrid and Multi-Cloud Strategies</a:t>
            </a:r>
            <a:endParaRPr dirty="0"/>
          </a:p>
        </p:txBody>
      </p:sp>
      <p:sp>
        <p:nvSpPr>
          <p:cNvPr id="6" name="Slide Number Placeholder 5"/>
          <p:cNvSpPr>
            <a:spLocks noGrp="1"/>
          </p:cNvSpPr>
          <p:nvPr>
            <p:ph type="sldNum" sz="quarter" idx="12"/>
          </p:nvPr>
        </p:nvSpPr>
        <p:spPr/>
        <p:txBody>
          <a:bodyPr/>
          <a:lstStyle/>
          <a:p>
            <a:pPr defTabSz="685800"/>
            <a:fld id="{D99624C5-FDF6-4954-B8C3-64918F306FAA}" type="slidenum">
              <a:rPr lang="en-US" smtClean="0">
                <a:solidFill>
                  <a:srgbClr val="D1282E"/>
                </a:solidFill>
              </a:rPr>
              <a:pPr defTabSz="685800"/>
              <a:t>6</a:t>
            </a:fld>
            <a:endParaRPr lang="en-US" dirty="0">
              <a:solidFill>
                <a:srgbClr val="D1282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4A62-D61F-D798-49AA-CD83246931D6}"/>
              </a:ext>
            </a:extLst>
          </p:cNvPr>
          <p:cNvSpPr>
            <a:spLocks noGrp="1"/>
          </p:cNvSpPr>
          <p:nvPr>
            <p:ph type="title"/>
          </p:nvPr>
        </p:nvSpPr>
        <p:spPr>
          <a:xfrm>
            <a:off x="609600" y="152718"/>
            <a:ext cx="8013405" cy="729784"/>
          </a:xfrm>
        </p:spPr>
        <p:txBody>
          <a:bodyPr>
            <a:normAutofit/>
          </a:bodyPr>
          <a:lstStyle/>
          <a:p>
            <a:r>
              <a:rPr lang="en-US" dirty="0"/>
              <a:t>The Cloud Revolution</a:t>
            </a:r>
          </a:p>
        </p:txBody>
      </p:sp>
      <p:sp>
        <p:nvSpPr>
          <p:cNvPr id="3" name="Content Placeholder 2"/>
          <p:cNvSpPr>
            <a:spLocks noGrp="1"/>
          </p:cNvSpPr>
          <p:nvPr>
            <p:ph idx="1"/>
          </p:nvPr>
        </p:nvSpPr>
        <p:spPr>
          <a:xfrm>
            <a:off x="609600" y="1073889"/>
            <a:ext cx="10160000" cy="5052276"/>
          </a:xfrm>
        </p:spPr>
        <p:txBody>
          <a:bodyPr/>
          <a:lstStyle/>
          <a:p>
            <a:r>
              <a:rPr lang="en-US" dirty="0"/>
              <a:t>Defining Cloud Computing</a:t>
            </a:r>
          </a:p>
          <a:p>
            <a:pPr lvl="1"/>
            <a:r>
              <a:rPr lang="en-US" dirty="0"/>
              <a:t>Cloud computing provides access to computing resources over the internet, enabling businesses to scale without physical infrastructure.</a:t>
            </a:r>
          </a:p>
          <a:p>
            <a:r>
              <a:rPr lang="en-US" dirty="0"/>
              <a:t>Benefits of cloud technology</a:t>
            </a:r>
          </a:p>
          <a:p>
            <a:pPr lvl="1"/>
            <a:r>
              <a:rPr lang="en-US" dirty="0"/>
              <a:t>Scalability, flexibility, cost savings, and access to a vast array of services.</a:t>
            </a:r>
          </a:p>
          <a:p>
            <a:r>
              <a:rPr lang="en-US" dirty="0"/>
              <a:t>Key components</a:t>
            </a:r>
          </a:p>
          <a:p>
            <a:pPr lvl="1"/>
            <a:r>
              <a:rPr lang="en-US" dirty="0"/>
              <a:t>Compute, storage, networking.</a:t>
            </a:r>
          </a:p>
          <a:p>
            <a:r>
              <a:rPr lang="en-US" dirty="0"/>
              <a:t>Business continuity and disaster recovery</a:t>
            </a:r>
          </a:p>
          <a:p>
            <a:pPr lvl="1"/>
            <a:r>
              <a:rPr lang="en-US" dirty="0"/>
              <a:t>Ensures data resilience and high availability, which are critical in maintaining operational integrity.</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C6A2-6A8B-2B94-F910-54A8BB0FCB61}"/>
              </a:ext>
            </a:extLst>
          </p:cNvPr>
          <p:cNvSpPr>
            <a:spLocks noGrp="1"/>
          </p:cNvSpPr>
          <p:nvPr>
            <p:ph type="title"/>
          </p:nvPr>
        </p:nvSpPr>
        <p:spPr/>
        <p:txBody>
          <a:bodyPr/>
          <a:lstStyle/>
          <a:p>
            <a:r>
              <a:rPr lang="en-US" dirty="0"/>
              <a:t>Key cloud components</a:t>
            </a:r>
          </a:p>
        </p:txBody>
      </p:sp>
      <p:sp>
        <p:nvSpPr>
          <p:cNvPr id="15" name="Content Placeholder 14">
            <a:extLst>
              <a:ext uri="{FF2B5EF4-FFF2-40B4-BE49-F238E27FC236}">
                <a16:creationId xmlns:a16="http://schemas.microsoft.com/office/drawing/2014/main" id="{9AF48683-B349-9C15-5CC6-3E709EE0105C}"/>
              </a:ext>
            </a:extLst>
          </p:cNvPr>
          <p:cNvSpPr>
            <a:spLocks noGrp="1"/>
          </p:cNvSpPr>
          <p:nvPr>
            <p:ph idx="1"/>
          </p:nvPr>
        </p:nvSpPr>
        <p:spPr>
          <a:xfrm>
            <a:off x="609600" y="1930399"/>
            <a:ext cx="10160000" cy="4195765"/>
          </a:xfrm>
        </p:spPr>
        <p:txBody>
          <a:bodyPr/>
          <a:lstStyle/>
          <a:p>
            <a:pPr algn="ctr"/>
            <a:r>
              <a:rPr lang="en-US" sz="1600" dirty="0">
                <a:gradFill>
                  <a:gsLst>
                    <a:gs pos="2917">
                      <a:srgbClr val="000000"/>
                    </a:gs>
                    <a:gs pos="30000">
                      <a:srgbClr val="000000"/>
                    </a:gs>
                  </a:gsLst>
                  <a:lin ang="5400000" scaled="0"/>
                </a:gradFill>
                <a:latin typeface="Segoe UI"/>
              </a:rPr>
              <a:t>Cloud Computing:</a:t>
            </a:r>
            <a:r>
              <a:rPr lang="en-US" sz="1600" b="0" dirty="0">
                <a:gradFill>
                  <a:gsLst>
                    <a:gs pos="2917">
                      <a:srgbClr val="000000"/>
                    </a:gs>
                    <a:gs pos="30000">
                      <a:srgbClr val="000000"/>
                    </a:gs>
                  </a:gsLst>
                  <a:lin ang="5400000" scaled="0"/>
                </a:gradFill>
                <a:latin typeface="Segoe UI"/>
              </a:rPr>
              <a:t> The delivery of computing services over the internet, enabling faster innovation, flexible resources, and economies of scale. </a:t>
            </a:r>
          </a:p>
        </p:txBody>
      </p:sp>
      <p:grpSp>
        <p:nvGrpSpPr>
          <p:cNvPr id="11" name="Group 10" descr="Group of three icons representing the primary cloud computing services of Compute, Networking, and Storag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1028591" y="2916926"/>
            <a:ext cx="6680135" cy="2391444"/>
            <a:chOff x="539445" y="3228212"/>
            <a:chExt cx="6275799"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on representing racks of servers for compute.">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Compute</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4881338" y="3260162"/>
              <a:ext cx="1933906" cy="2327544"/>
              <a:chOff x="1527069" y="1555011"/>
              <a:chExt cx="1933906" cy="2327544"/>
            </a:xfrm>
          </p:grpSpPr>
          <p:pic>
            <p:nvPicPr>
              <p:cNvPr id="14" name="Picture 13" descr="Bar graphic representing data being stored on cloud servers">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1663857"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1527069" y="3254691"/>
                <a:ext cx="19339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2373173" y="3228212"/>
              <a:ext cx="2683067" cy="2391444"/>
              <a:chOff x="-863171" y="3944174"/>
              <a:chExt cx="2683067" cy="2391444"/>
            </a:xfrm>
          </p:grpSpPr>
          <p:pic>
            <p:nvPicPr>
              <p:cNvPr id="18" name="Picture 17" descr="Picture of two arrows showing data flowing on a network.">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351799"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863171" y="5707754"/>
                <a:ext cx="268306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Networking</a:t>
                </a:r>
              </a:p>
            </p:txBody>
          </p:sp>
        </p:grpSp>
      </p:grpSp>
      <p:grpSp>
        <p:nvGrpSpPr>
          <p:cNvPr id="29" name="Group 28">
            <a:extLst>
              <a:ext uri="{FF2B5EF4-FFF2-40B4-BE49-F238E27FC236}">
                <a16:creationId xmlns:a16="http://schemas.microsoft.com/office/drawing/2014/main" id="{52C5986A-079E-B66A-DEB7-48BFA8E40E50}"/>
              </a:ext>
            </a:extLst>
          </p:cNvPr>
          <p:cNvGrpSpPr/>
          <p:nvPr/>
        </p:nvGrpSpPr>
        <p:grpSpPr>
          <a:xfrm>
            <a:off x="7098890" y="2825784"/>
            <a:ext cx="3642416" cy="4234771"/>
            <a:chOff x="7684993" y="2777442"/>
            <a:chExt cx="679090" cy="769940"/>
          </a:xfrm>
        </p:grpSpPr>
        <p:sp>
          <p:nvSpPr>
            <p:cNvPr id="30" name="Rectangle 29">
              <a:extLst>
                <a:ext uri="{FF2B5EF4-FFF2-40B4-BE49-F238E27FC236}">
                  <a16:creationId xmlns:a16="http://schemas.microsoft.com/office/drawing/2014/main" id="{7DF3B0B5-4534-2152-C031-C3EDE3BF828B}"/>
                </a:ext>
              </a:extLst>
            </p:cNvPr>
            <p:cNvSpPr/>
            <p:nvPr/>
          </p:nvSpPr>
          <p:spPr>
            <a:xfrm>
              <a:off x="7774955" y="3127037"/>
              <a:ext cx="589128" cy="123108"/>
            </a:xfrm>
            <a:prstGeom prst="rect">
              <a:avLst/>
            </a:prstGeom>
          </p:spPr>
          <p:txBody>
            <a:bodyPr wrap="square" lIns="182854">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panose="020B0502040204020203" pitchFamily="34" charset="0"/>
                  <a:cs typeface="Segoe UI" panose="020B0502040204020203" pitchFamily="34" charset="0"/>
                </a:rPr>
                <a:t>Security/Compliance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31" name="Group 22">
              <a:extLst>
                <a:ext uri="{FF2B5EF4-FFF2-40B4-BE49-F238E27FC236}">
                  <a16:creationId xmlns:a16="http://schemas.microsoft.com/office/drawing/2014/main" id="{24B5E168-AB64-C524-7FED-C549002717E4}"/>
                </a:ext>
              </a:extLst>
            </p:cNvPr>
            <p:cNvGrpSpPr>
              <a:grpSpLocks noChangeAspect="1"/>
            </p:cNvGrpSpPr>
            <p:nvPr/>
          </p:nvGrpSpPr>
          <p:grpSpPr bwMode="auto">
            <a:xfrm>
              <a:off x="7684993" y="2777442"/>
              <a:ext cx="636588" cy="769940"/>
              <a:chOff x="3274" y="576"/>
              <a:chExt cx="401" cy="485"/>
            </a:xfrm>
          </p:grpSpPr>
          <p:sp>
            <p:nvSpPr>
              <p:cNvPr id="32" name="AutoShape 21">
                <a:extLst>
                  <a:ext uri="{FF2B5EF4-FFF2-40B4-BE49-F238E27FC236}">
                    <a16:creationId xmlns:a16="http://schemas.microsoft.com/office/drawing/2014/main" id="{08EA3F27-EAB3-0BDC-037A-DFA331D46CCA}"/>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5C46EFBF-B429-D0BB-2ED6-15931373D93B}"/>
                  </a:ext>
                </a:extLst>
              </p:cNvPr>
              <p:cNvSpPr>
                <a:spLocks/>
              </p:cNvSpPr>
              <p:nvPr/>
            </p:nvSpPr>
            <p:spPr bwMode="auto">
              <a:xfrm>
                <a:off x="3446" y="588"/>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70F49F01-4698-6E4D-8344-DEF7B0177E67}"/>
                  </a:ext>
                </a:extLst>
              </p:cNvPr>
              <p:cNvSpPr>
                <a:spLocks/>
              </p:cNvSpPr>
              <p:nvPr/>
            </p:nvSpPr>
            <p:spPr bwMode="auto">
              <a:xfrm>
                <a:off x="3446" y="662"/>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94E879FC-6FE5-AFCC-0B1C-DF5E14598546}"/>
                  </a:ext>
                </a:extLst>
              </p:cNvPr>
              <p:cNvSpPr>
                <a:spLocks/>
              </p:cNvSpPr>
              <p:nvPr/>
            </p:nvSpPr>
            <p:spPr bwMode="auto">
              <a:xfrm>
                <a:off x="3446" y="736"/>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6">
                <a:extLst>
                  <a:ext uri="{FF2B5EF4-FFF2-40B4-BE49-F238E27FC236}">
                    <a16:creationId xmlns:a16="http://schemas.microsoft.com/office/drawing/2014/main" id="{F69B3033-553E-7B12-6076-C5B5DA0A47E8}"/>
                  </a:ext>
                </a:extLst>
              </p:cNvPr>
              <p:cNvSpPr>
                <a:spLocks/>
              </p:cNvSpPr>
              <p:nvPr/>
            </p:nvSpPr>
            <p:spPr bwMode="auto">
              <a:xfrm>
                <a:off x="3607" y="649"/>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375A0499-D798-63BC-8D9A-6066B2AFFA2C}"/>
                  </a:ext>
                </a:extLst>
              </p:cNvPr>
              <p:cNvSpPr>
                <a:spLocks/>
              </p:cNvSpPr>
              <p:nvPr/>
            </p:nvSpPr>
            <p:spPr bwMode="auto">
              <a:xfrm>
                <a:off x="3607" y="723"/>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8A7AEA0F-CEE6-CC9B-31CE-160BEE290A4A}"/>
                  </a:ext>
                </a:extLst>
              </p:cNvPr>
              <p:cNvSpPr>
                <a:spLocks/>
              </p:cNvSpPr>
              <p:nvPr/>
            </p:nvSpPr>
            <p:spPr bwMode="auto">
              <a:xfrm>
                <a:off x="3607" y="576"/>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Slide Number Placeholder 3">
            <a:extLst>
              <a:ext uri="{FF2B5EF4-FFF2-40B4-BE49-F238E27FC236}">
                <a16:creationId xmlns:a16="http://schemas.microsoft.com/office/drawing/2014/main" id="{4CD76840-6125-45D0-BF80-158C6B17CFB2}"/>
              </a:ext>
            </a:extLst>
          </p:cNvPr>
          <p:cNvSpPr txBox="1">
            <a:spLocks/>
          </p:cNvSpPr>
          <p:nvPr/>
        </p:nvSpPr>
        <p:spPr>
          <a:xfrm rot="16200000">
            <a:off x="11189125" y="5824646"/>
            <a:ext cx="1315721" cy="486833"/>
          </a:xfrm>
          <a:prstGeom prst="rect">
            <a:avLst/>
          </a:prstGeom>
        </p:spPr>
        <p:txBody>
          <a:bodyPr vert="horz" lIns="91440" tIns="45720" rIns="91440" bIns="45720" rtlCol="0" anchor="t"/>
          <a:lstStyle>
            <a:defPPr>
              <a:defRPr lang="en-US"/>
            </a:defPPr>
            <a:lvl1pPr marL="0" algn="l" defTabSz="457200" rtl="0" eaLnBrk="1" latinLnBrk="0" hangingPunct="1">
              <a:defRPr sz="7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fld id="{D99624C5-FDF6-4954-B8C3-64918F306FAA}" type="slidenum">
              <a:rPr lang="en-US" sz="1800" b="1" smtClean="0">
                <a:solidFill>
                  <a:srgbClr val="D1282E"/>
                </a:solidFill>
              </a:rPr>
              <a:pPr defTabSz="685800"/>
              <a:t>8</a:t>
            </a:fld>
            <a:endParaRPr lang="en-US" sz="1800" b="1" dirty="0">
              <a:solidFill>
                <a:srgbClr val="D1282E"/>
              </a:solidFill>
            </a:endParaRPr>
          </a:p>
        </p:txBody>
      </p:sp>
    </p:spTree>
    <p:extLst>
      <p:ext uri="{BB962C8B-B14F-4D97-AF65-F5344CB8AC3E}">
        <p14:creationId xmlns:p14="http://schemas.microsoft.com/office/powerpoint/2010/main" val="420292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2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pPr lvl="0"/>
            <a:r>
              <a:rPr lang="en-US" dirty="0"/>
              <a:t>Types of Cloud Deployments</a:t>
            </a:r>
          </a:p>
        </p:txBody>
      </p:sp>
      <p:sp>
        <p:nvSpPr>
          <p:cNvPr id="3" name="Content Placeholder 2"/>
          <p:cNvSpPr>
            <a:spLocks noGrp="1"/>
          </p:cNvSpPr>
          <p:nvPr>
            <p:ph idx="1"/>
          </p:nvPr>
        </p:nvSpPr>
        <p:spPr>
          <a:xfrm>
            <a:off x="609600" y="1073889"/>
            <a:ext cx="10160000" cy="5052276"/>
          </a:xfrm>
        </p:spPr>
        <p:txBody>
          <a:bodyPr/>
          <a:lstStyle/>
          <a:p>
            <a:pPr lvl="0"/>
            <a:r>
              <a:rPr lang="en-US" dirty="0"/>
              <a:t>Public Cloud</a:t>
            </a:r>
          </a:p>
          <a:p>
            <a:pPr lvl="1"/>
            <a:r>
              <a:rPr lang="en-US" dirty="0"/>
              <a:t>Shared infrastructure accessible over the internet, owned by a cloud provider.</a:t>
            </a:r>
          </a:p>
          <a:p>
            <a:pPr lvl="0"/>
            <a:r>
              <a:rPr lang="en-US" dirty="0"/>
              <a:t>Private Cloud</a:t>
            </a:r>
          </a:p>
          <a:p>
            <a:pPr lvl="1"/>
            <a:r>
              <a:rPr lang="en-US" dirty="0"/>
              <a:t>Dedicated infrastructure for a single organization, providing greater control over resources.</a:t>
            </a:r>
          </a:p>
          <a:p>
            <a:pPr lvl="0"/>
            <a:r>
              <a:rPr lang="en-US" dirty="0"/>
              <a:t>Hybrid Cloud</a:t>
            </a:r>
          </a:p>
          <a:p>
            <a:pPr lvl="1"/>
            <a:r>
              <a:rPr lang="en-US" dirty="0"/>
              <a:t>Combines both public and private cloud elements, allowing businesses to run workloads on-premises and in the cloud.</a:t>
            </a:r>
          </a:p>
          <a:p>
            <a:r>
              <a:rPr lang="en-US" dirty="0"/>
              <a:t>Multi-Cloud Strategy</a:t>
            </a:r>
          </a:p>
          <a:p>
            <a:pPr lvl="1"/>
            <a:r>
              <a:rPr lang="en-US" dirty="0"/>
              <a:t>Integration across multiple providers for resilience and choice.</a:t>
            </a:r>
          </a:p>
        </p:txBody>
      </p:sp>
      <p:sp>
        <p:nvSpPr>
          <p:cNvPr id="6" name="Slide Number Placeholder 5"/>
          <p:cNvSpPr>
            <a:spLocks noGrp="1"/>
          </p:cNvSpPr>
          <p:nvPr>
            <p:ph type="sldNum" sz="quarter" idx="12"/>
          </p:nvPr>
        </p:nvSpPr>
        <p:spPr>
          <a:xfrm rot="16200000">
            <a:off x="11189125" y="5824646"/>
            <a:ext cx="1315721" cy="486833"/>
          </a:xfrm>
        </p:spPr>
        <p:txBody>
          <a:bodyPr/>
          <a:lstStyle/>
          <a:p>
            <a:fld id="{D99624C5-FDF6-4954-B8C3-64918F306FAA}" type="slidenum">
              <a:rPr lang="en-US" smtClean="0"/>
              <a:pPr/>
              <a:t>9</a:t>
            </a:fld>
            <a:endParaRPr lang="en-US" dirty="0"/>
          </a:p>
        </p:txBody>
      </p:sp>
      <p:pic>
        <p:nvPicPr>
          <p:cNvPr id="4" name="Picture 3">
            <a:extLst>
              <a:ext uri="{FF2B5EF4-FFF2-40B4-BE49-F238E27FC236}">
                <a16:creationId xmlns:a16="http://schemas.microsoft.com/office/drawing/2014/main" id="{8577C6DF-BED9-091E-802E-0D1F8AE85A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0" y="3787825"/>
            <a:ext cx="1622533" cy="2977125"/>
          </a:xfrm>
          <a:prstGeom prst="rect">
            <a:avLst/>
          </a:prstGeom>
          <a:noFill/>
        </p:spPr>
      </p:pic>
      <p:pic>
        <p:nvPicPr>
          <p:cNvPr id="5" name="Picture 4" descr="Multiple hands hold data up to servers in the clouds.">
            <a:extLst>
              <a:ext uri="{FF2B5EF4-FFF2-40B4-BE49-F238E27FC236}">
                <a16:creationId xmlns:a16="http://schemas.microsoft.com/office/drawing/2014/main" id="{14505222-27F0-819E-4C49-446B5EC4627E}"/>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b="-2"/>
          <a:stretch/>
        </p:blipFill>
        <p:spPr>
          <a:xfrm>
            <a:off x="3525696" y="5054570"/>
            <a:ext cx="2941156" cy="1710380"/>
          </a:xfrm>
          <a:prstGeom prst="rect">
            <a:avLst/>
          </a:prstGeom>
          <a:noFill/>
        </p:spPr>
      </p:pic>
      <p:pic>
        <p:nvPicPr>
          <p:cNvPr id="7" name="Picture 6" descr="The public cloud image and private cloud image are connected with a plus sign, demonstrating that a hybrid cloud is a combination of the two.">
            <a:extLst>
              <a:ext uri="{FF2B5EF4-FFF2-40B4-BE49-F238E27FC236}">
                <a16:creationId xmlns:a16="http://schemas.microsoft.com/office/drawing/2014/main" id="{04337AC1-B278-9CA5-89A0-4FADA8E5C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644" y="5054570"/>
            <a:ext cx="3227132" cy="171038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Custom 1">
      <a:majorFont>
        <a:latin typeface="Leelawadee UI"/>
        <a:ea typeface=""/>
        <a:cs typeface=""/>
      </a:majorFont>
      <a:minorFont>
        <a:latin typeface="Nirmala UI"/>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5965</TotalTime>
  <Words>18613</Words>
  <Application>Microsoft Office PowerPoint</Application>
  <PresentationFormat>Widescreen</PresentationFormat>
  <Paragraphs>1142</Paragraphs>
  <Slides>57</Slides>
  <Notes>57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-apple-system</vt:lpstr>
      <vt:lpstr>Aptos</vt:lpstr>
      <vt:lpstr>Arial</vt:lpstr>
      <vt:lpstr>Arial Black (Headings)</vt:lpstr>
      <vt:lpstr>Calibri</vt:lpstr>
      <vt:lpstr>Courier New</vt:lpstr>
      <vt:lpstr>Leelawadee UI</vt:lpstr>
      <vt:lpstr>Nirmala UI</vt:lpstr>
      <vt:lpstr>Segoe UI</vt:lpstr>
      <vt:lpstr>Segoe UI Light</vt:lpstr>
      <vt:lpstr>Segoe UI Semibold</vt:lpstr>
      <vt:lpstr>Segoe UI Semibold 8</vt:lpstr>
      <vt:lpstr>Wingdings</vt:lpstr>
      <vt:lpstr>1_Essential</vt:lpstr>
      <vt:lpstr>PowerPoint Presentation</vt:lpstr>
      <vt:lpstr>PowerPoint Presentation</vt:lpstr>
      <vt:lpstr>Introduction</vt:lpstr>
      <vt:lpstr>Speaker Introduction</vt:lpstr>
      <vt:lpstr>Agenda</vt:lpstr>
      <vt:lpstr>Cloud Computing Basics</vt:lpstr>
      <vt:lpstr>The Cloud Revolution</vt:lpstr>
      <vt:lpstr>Key cloud components</vt:lpstr>
      <vt:lpstr>Types of Cloud Deployments</vt:lpstr>
      <vt:lpstr>Private cloud</vt:lpstr>
      <vt:lpstr>Public cloud</vt:lpstr>
      <vt:lpstr>Hybrid cloud</vt:lpstr>
      <vt:lpstr>Cloud Adoption: A Leadership Perspective</vt:lpstr>
      <vt:lpstr>Cloud Journeys: Wins and Challenges</vt:lpstr>
      <vt:lpstr>Azure Cloud Platform Overview</vt:lpstr>
      <vt:lpstr>Why Azure?</vt:lpstr>
      <vt:lpstr>Key Services Offered by Azure</vt:lpstr>
      <vt:lpstr>Competitive Advantages of Azure Over Other Cloud Platforms</vt:lpstr>
      <vt:lpstr>The Bottom line </vt:lpstr>
      <vt:lpstr>Azure Virtual Desktop</vt:lpstr>
      <vt:lpstr>Key Features</vt:lpstr>
      <vt:lpstr>What is Azure Virtual Desktop?</vt:lpstr>
      <vt:lpstr>The Value of Multisession</vt:lpstr>
      <vt:lpstr>Use Cases</vt:lpstr>
      <vt:lpstr>Azure Virtual Desktop Minimum Requirements</vt:lpstr>
      <vt:lpstr>Supported OS</vt:lpstr>
      <vt:lpstr>AVD: User Experience Walkthrough</vt:lpstr>
      <vt:lpstr>Artificial Intelligence and Machine Learning overview</vt:lpstr>
      <vt:lpstr>What is Artificial Intelligence</vt:lpstr>
      <vt:lpstr>Understanding Machine Learning</vt:lpstr>
      <vt:lpstr>Types of Machine Learning</vt:lpstr>
      <vt:lpstr>AI and ML in Business</vt:lpstr>
      <vt:lpstr>Challenges and Ethical Considerations in AI and ML</vt:lpstr>
      <vt:lpstr>AI and ML in Action: Opportunities and Hurdles</vt:lpstr>
      <vt:lpstr>Generative AI</vt:lpstr>
      <vt:lpstr>What Is Generative AI?</vt:lpstr>
      <vt:lpstr>Key Tools in Generative AI: GPT, DALL·E, and Codex</vt:lpstr>
      <vt:lpstr>The Impact of Generative AI on Industries</vt:lpstr>
      <vt:lpstr>Demo: ChatGPT Process Client Data</vt:lpstr>
      <vt:lpstr>AI in Business Applications</vt:lpstr>
      <vt:lpstr>AI has forever changed what software makes possible</vt:lpstr>
      <vt:lpstr>Drive meaningful business value with intelligent apps </vt:lpstr>
      <vt:lpstr>Generative AI Applications in Business</vt:lpstr>
      <vt:lpstr>Generative AI in Product Design</vt:lpstr>
      <vt:lpstr>Generative ai Marketing and Customer Engagement</vt:lpstr>
      <vt:lpstr>Financial Services and Risk Management</vt:lpstr>
      <vt:lpstr>Demo: Processing Client Data Privately</vt:lpstr>
      <vt:lpstr>Ethics, Security, and Culture</vt:lpstr>
      <vt:lpstr>Ethics in AI</vt:lpstr>
      <vt:lpstr>Cloud Security &amp; Compliance</vt:lpstr>
      <vt:lpstr>Building a Cloud-Ready Culture</vt:lpstr>
      <vt:lpstr>Computer Vision</vt:lpstr>
      <vt:lpstr>Demo: AI Vision</vt:lpstr>
      <vt:lpstr>Wrap-Up &amp; Key Takeaways</vt:lpstr>
      <vt:lpstr>Recap of the Session</vt:lpstr>
      <vt:lpstr>Call to Action: Start Your Cloud and AI Journey</vt:lpstr>
      <vt:lpstr>Q&amp;A with the Audience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TotalTime>
  <Words>2195</Words>
  <Application>Microsoft Office PowerPoint</Application>
  <PresentationFormat>Widescreen</PresentationFormat>
  <Paragraphs>264</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Arial Black (Headings)</vt:lpstr>
      <vt:lpstr>Courier New</vt:lpstr>
      <vt:lpstr>Leelawadee UI</vt:lpstr>
      <vt:lpstr>Nirmala UI</vt:lpstr>
      <vt:lpstr>1_Essential</vt:lpstr>
      <vt:lpstr>Azure and Generative AI</vt:lpstr>
      <vt:lpstr>Agenda</vt:lpstr>
      <vt:lpstr>Introduction</vt:lpstr>
      <vt:lpstr>Cloud Computing Basics</vt:lpstr>
      <vt:lpstr>The Cloud Revolution</vt:lpstr>
      <vt:lpstr>Demo: Azure AutoML for Business Insights (Part 1)</vt:lpstr>
      <vt:lpstr>Types of Cloud Deployments</vt:lpstr>
      <vt:lpstr>Cloud Adoption: A Leadership Perspective</vt:lpstr>
      <vt:lpstr>Azure Cloud Platform</vt:lpstr>
      <vt:lpstr>Why Azure?</vt:lpstr>
      <vt:lpstr>Generative AI: What It Is &amp; Why It Matters</vt:lpstr>
      <vt:lpstr>Demo: Interpreting Azure AutoML Results (Part 1)</vt:lpstr>
      <vt:lpstr>Evolution of AI in Business</vt:lpstr>
      <vt:lpstr>AI in Business Applications</vt:lpstr>
      <vt:lpstr>Generative AI Applications in Business</vt:lpstr>
      <vt:lpstr>Generative AI in Product Design</vt:lpstr>
      <vt:lpstr>Demo: Real-Time Analytics with Azure Synapse (Part 1)</vt:lpstr>
      <vt:lpstr>Generative AI in Marketing</vt:lpstr>
      <vt:lpstr>Ethics, Security, and Culture</vt:lpstr>
      <vt:lpstr>Ethics in AI</vt:lpstr>
      <vt:lpstr>Cloud Security &amp; Compliance</vt:lpstr>
      <vt:lpstr>Building a Cloud-Ready Culture</vt:lpstr>
      <vt:lpstr>Wrap-Up &amp;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Antoine Victor</cp:lastModifiedBy>
  <cp:revision>74</cp:revision>
  <dcterms:created xsi:type="dcterms:W3CDTF">2024-10-22T18:18:18Z</dcterms:created>
  <dcterms:modified xsi:type="dcterms:W3CDTF">2024-11-13T05:08:19Z</dcterms:modified>
</cp:coreProperties>
</file>